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83"/>
  </p:notesMasterIdLst>
  <p:handoutMasterIdLst>
    <p:handoutMasterId r:id="rId84"/>
  </p:handoutMasterIdLst>
  <p:sldIdLst>
    <p:sldId id="1758" r:id="rId5"/>
    <p:sldId id="1779" r:id="rId6"/>
    <p:sldId id="1684" r:id="rId7"/>
    <p:sldId id="1798" r:id="rId8"/>
    <p:sldId id="1799" r:id="rId9"/>
    <p:sldId id="1833" r:id="rId10"/>
    <p:sldId id="1834" r:id="rId11"/>
    <p:sldId id="1836" r:id="rId12"/>
    <p:sldId id="1837" r:id="rId13"/>
    <p:sldId id="1838" r:id="rId14"/>
    <p:sldId id="1839" r:id="rId15"/>
    <p:sldId id="1840" r:id="rId16"/>
    <p:sldId id="1841" r:id="rId17"/>
    <p:sldId id="1842" r:id="rId18"/>
    <p:sldId id="1844" r:id="rId19"/>
    <p:sldId id="1845" r:id="rId20"/>
    <p:sldId id="1848" r:id="rId21"/>
    <p:sldId id="1849" r:id="rId22"/>
    <p:sldId id="1850" r:id="rId23"/>
    <p:sldId id="1851" r:id="rId24"/>
    <p:sldId id="1852" r:id="rId25"/>
    <p:sldId id="1853" r:id="rId26"/>
    <p:sldId id="1854" r:id="rId27"/>
    <p:sldId id="1859" r:id="rId28"/>
    <p:sldId id="1860" r:id="rId29"/>
    <p:sldId id="1856" r:id="rId30"/>
    <p:sldId id="1857" r:id="rId31"/>
    <p:sldId id="1858" r:id="rId32"/>
    <p:sldId id="1861" r:id="rId33"/>
    <p:sldId id="1865" r:id="rId34"/>
    <p:sldId id="1866" r:id="rId35"/>
    <p:sldId id="1869" r:id="rId36"/>
    <p:sldId id="1871" r:id="rId37"/>
    <p:sldId id="1872" r:id="rId38"/>
    <p:sldId id="1863" r:id="rId39"/>
    <p:sldId id="1864" r:id="rId40"/>
    <p:sldId id="1873" r:id="rId41"/>
    <p:sldId id="1874" r:id="rId42"/>
    <p:sldId id="1875" r:id="rId43"/>
    <p:sldId id="1876" r:id="rId44"/>
    <p:sldId id="1877" r:id="rId45"/>
    <p:sldId id="1878" r:id="rId46"/>
    <p:sldId id="1879" r:id="rId47"/>
    <p:sldId id="1880" r:id="rId48"/>
    <p:sldId id="1881" r:id="rId49"/>
    <p:sldId id="1882" r:id="rId50"/>
    <p:sldId id="1883" r:id="rId51"/>
    <p:sldId id="1884" r:id="rId52"/>
    <p:sldId id="1885" r:id="rId53"/>
    <p:sldId id="1886" r:id="rId54"/>
    <p:sldId id="1889" r:id="rId55"/>
    <p:sldId id="1890" r:id="rId56"/>
    <p:sldId id="1891" r:id="rId57"/>
    <p:sldId id="1892" r:id="rId58"/>
    <p:sldId id="1893" r:id="rId59"/>
    <p:sldId id="1887" r:id="rId60"/>
    <p:sldId id="1888" r:id="rId61"/>
    <p:sldId id="1894" r:id="rId62"/>
    <p:sldId id="1895" r:id="rId63"/>
    <p:sldId id="1899" r:id="rId64"/>
    <p:sldId id="1900" r:id="rId65"/>
    <p:sldId id="1901" r:id="rId66"/>
    <p:sldId id="1903" r:id="rId67"/>
    <p:sldId id="1904" r:id="rId68"/>
    <p:sldId id="1896" r:id="rId69"/>
    <p:sldId id="1897" r:id="rId70"/>
    <p:sldId id="1898" r:id="rId71"/>
    <p:sldId id="1905" r:id="rId72"/>
    <p:sldId id="1908" r:id="rId73"/>
    <p:sldId id="1909" r:id="rId74"/>
    <p:sldId id="1910" r:id="rId75"/>
    <p:sldId id="1911" r:id="rId76"/>
    <p:sldId id="1912" r:id="rId77"/>
    <p:sldId id="1914" r:id="rId78"/>
    <p:sldId id="1915" r:id="rId79"/>
    <p:sldId id="1906" r:id="rId80"/>
    <p:sldId id="1907" r:id="rId81"/>
    <p:sldId id="1786" r:id="rId8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5191" autoAdjust="0"/>
  </p:normalViewPr>
  <p:slideViewPr>
    <p:cSldViewPr snapToGrid="0">
      <p:cViewPr varScale="1">
        <p:scale>
          <a:sx n="58" d="100"/>
          <a:sy n="58" d="100"/>
        </p:scale>
        <p:origin x="1541" y="62"/>
      </p:cViewPr>
      <p:guideLst/>
    </p:cSldViewPr>
  </p:slideViewPr>
  <p:outlineViewPr>
    <p:cViewPr>
      <p:scale>
        <a:sx n="33" d="100"/>
        <a:sy n="33" d="100"/>
      </p:scale>
      <p:origin x="0" y="-123322"/>
    </p:cViewPr>
  </p:outlin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12/2/2022 6:38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12/2/2022 5:14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power-automate/desktop-flows/manage-machine-group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power-automate/desktop-flows/manage-machine-group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40017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12/2/2022 5:14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33722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Key takeaways of this module include: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Desktop flows allow you to create custom automations without a pre-existing connector.</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Recording your actions is as simple as pressing a button.</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RPA is accessible to anyone who uses the Power Automate application.</a:t>
            </a:r>
          </a:p>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12</a:t>
            </a:fld>
            <a:endParaRPr lang="en-US"/>
          </a:p>
        </p:txBody>
      </p:sp>
    </p:spTree>
    <p:extLst>
      <p:ext uri="{BB962C8B-B14F-4D97-AF65-F5344CB8AC3E}">
        <p14:creationId xmlns:p14="http://schemas.microsoft.com/office/powerpoint/2010/main" val="85535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145992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14</a:t>
            </a:fld>
            <a:endParaRPr lang="en-US"/>
          </a:p>
        </p:txBody>
      </p:sp>
    </p:spTree>
    <p:extLst>
      <p:ext uri="{BB962C8B-B14F-4D97-AF65-F5344CB8AC3E}">
        <p14:creationId xmlns:p14="http://schemas.microsoft.com/office/powerpoint/2010/main" val="426277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45766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77490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17</a:t>
            </a:fld>
            <a:endParaRPr lang="en-US"/>
          </a:p>
        </p:txBody>
      </p:sp>
    </p:spTree>
    <p:extLst>
      <p:ext uri="{BB962C8B-B14F-4D97-AF65-F5344CB8AC3E}">
        <p14:creationId xmlns:p14="http://schemas.microsoft.com/office/powerpoint/2010/main" val="2701393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80498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19</a:t>
            </a:fld>
            <a:endParaRPr lang="en-US"/>
          </a:p>
        </p:txBody>
      </p:sp>
    </p:spTree>
    <p:extLst>
      <p:ext uri="{BB962C8B-B14F-4D97-AF65-F5344CB8AC3E}">
        <p14:creationId xmlns:p14="http://schemas.microsoft.com/office/powerpoint/2010/main" val="560994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12/2/2022 5:14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11810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12/2/2022 5:14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44858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The key takeaways for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Input variables allow you to feed information into your desktop flow.</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Output variables allow you to collect information from within your desktop flow to use later.</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Adding UI elements and setting variables will create exponential value for your desktop flows.</a:t>
            </a:r>
          </a:p>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21</a:t>
            </a:fld>
            <a:endParaRPr lang="en-US"/>
          </a:p>
        </p:txBody>
      </p:sp>
    </p:spTree>
    <p:extLst>
      <p:ext uri="{BB962C8B-B14F-4D97-AF65-F5344CB8AC3E}">
        <p14:creationId xmlns:p14="http://schemas.microsoft.com/office/powerpoint/2010/main" val="1976527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145301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23</a:t>
            </a:fld>
            <a:endParaRPr lang="en-US"/>
          </a:p>
        </p:txBody>
      </p:sp>
    </p:spTree>
    <p:extLst>
      <p:ext uri="{BB962C8B-B14F-4D97-AF65-F5344CB8AC3E}">
        <p14:creationId xmlns:p14="http://schemas.microsoft.com/office/powerpoint/2010/main" val="201031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24</a:t>
            </a:fld>
            <a:endParaRPr lang="en-US"/>
          </a:p>
        </p:txBody>
      </p:sp>
    </p:spTree>
    <p:extLst>
      <p:ext uri="{BB962C8B-B14F-4D97-AF65-F5344CB8AC3E}">
        <p14:creationId xmlns:p14="http://schemas.microsoft.com/office/powerpoint/2010/main" val="2545820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50774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12/2/2022 5:14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90300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for this module: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Solutions allow you to group and organize multiple flows and apps.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You can export and import entire solutions instead of exporting individual apps and flows.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Separating your process into small steps and building and testing those individual steps will allow your RPA to be more robust and easier to build.</a:t>
            </a:r>
          </a:p>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27</a:t>
            </a:fld>
            <a:endParaRPr lang="en-US"/>
          </a:p>
        </p:txBody>
      </p:sp>
    </p:spTree>
    <p:extLst>
      <p:ext uri="{BB962C8B-B14F-4D97-AF65-F5344CB8AC3E}">
        <p14:creationId xmlns:p14="http://schemas.microsoft.com/office/powerpoint/2010/main" val="681170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08251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29</a:t>
            </a:fld>
            <a:endParaRPr lang="en-US"/>
          </a:p>
        </p:txBody>
      </p:sp>
    </p:spTree>
    <p:extLst>
      <p:ext uri="{BB962C8B-B14F-4D97-AF65-F5344CB8AC3E}">
        <p14:creationId xmlns:p14="http://schemas.microsoft.com/office/powerpoint/2010/main" val="90983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48779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261105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50774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969851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762132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12/2/2022 5:14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890300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from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Desktop flows run on a desktop and can access legacy applications.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Cloud flows run in the cloud and can access online services and information.</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Defining a gateway allows you to combine cloud and desktop flows to automate any process completely.</a:t>
            </a:r>
          </a:p>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36</a:t>
            </a:fld>
            <a:endParaRPr lang="en-US"/>
          </a:p>
        </p:txBody>
      </p:sp>
    </p:spTree>
    <p:extLst>
      <p:ext uri="{BB962C8B-B14F-4D97-AF65-F5344CB8AC3E}">
        <p14:creationId xmlns:p14="http://schemas.microsoft.com/office/powerpoint/2010/main" val="2207691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727940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38</a:t>
            </a:fld>
            <a:endParaRPr lang="en-US"/>
          </a:p>
        </p:txBody>
      </p:sp>
    </p:spTree>
    <p:extLst>
      <p:ext uri="{BB962C8B-B14F-4D97-AF65-F5344CB8AC3E}">
        <p14:creationId xmlns:p14="http://schemas.microsoft.com/office/powerpoint/2010/main" val="2021628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39</a:t>
            </a:fld>
            <a:endParaRPr lang="en-US"/>
          </a:p>
        </p:txBody>
      </p:sp>
    </p:spTree>
    <p:extLst>
      <p:ext uri="{BB962C8B-B14F-4D97-AF65-F5344CB8AC3E}">
        <p14:creationId xmlns:p14="http://schemas.microsoft.com/office/powerpoint/2010/main" val="308076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205850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637275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396640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680797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44</a:t>
            </a:fld>
            <a:endParaRPr lang="en-US"/>
          </a:p>
        </p:txBody>
      </p:sp>
    </p:spTree>
    <p:extLst>
      <p:ext uri="{BB962C8B-B14F-4D97-AF65-F5344CB8AC3E}">
        <p14:creationId xmlns:p14="http://schemas.microsoft.com/office/powerpoint/2010/main" val="1473902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45</a:t>
            </a:fld>
            <a:endParaRPr lang="en-US"/>
          </a:p>
        </p:txBody>
      </p:sp>
    </p:spTree>
    <p:extLst>
      <p:ext uri="{BB962C8B-B14F-4D97-AF65-F5344CB8AC3E}">
        <p14:creationId xmlns:p14="http://schemas.microsoft.com/office/powerpoint/2010/main" val="2267101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12/2/2022 5:14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89659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from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Customizing and incorporating AI models into your process automation is simple.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Collections allow you to use up to 100 layouts for form process models.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Using the dynamic content from AI models allows flows to perform actions with data.</a:t>
            </a:r>
          </a:p>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47</a:t>
            </a:fld>
            <a:endParaRPr lang="en-US"/>
          </a:p>
        </p:txBody>
      </p:sp>
    </p:spTree>
    <p:extLst>
      <p:ext uri="{BB962C8B-B14F-4D97-AF65-F5344CB8AC3E}">
        <p14:creationId xmlns:p14="http://schemas.microsoft.com/office/powerpoint/2010/main" val="3115057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771832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49</a:t>
            </a:fld>
            <a:endParaRPr lang="en-US"/>
          </a:p>
        </p:txBody>
      </p:sp>
    </p:spTree>
    <p:extLst>
      <p:ext uri="{BB962C8B-B14F-4D97-AF65-F5344CB8AC3E}">
        <p14:creationId xmlns:p14="http://schemas.microsoft.com/office/powerpoint/2010/main" val="1387529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12/2/2022 5:14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699792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127518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229431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9207368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819923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018105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348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12/2/2022 5:14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034552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for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Dynamic content enables you to use information from previous steps in a flow.</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Power Automate has hundreds of connectors that you can use to design a truly robust RPA.</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Solutions allow you to integrate various programs, such as Teams and Outlook, with legacy desktop applications</a:t>
            </a:r>
            <a:r>
              <a:rPr lang="en-US" b="0" i="0" dirty="0">
                <a:solidFill>
                  <a:srgbClr val="171717"/>
                </a:solidFill>
                <a:effectLst/>
                <a:latin typeface="Segoe UI" panose="020B0502040204020203" pitchFamily="34" charset="0"/>
              </a:rPr>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57</a:t>
            </a:fld>
            <a:endParaRPr lang="en-US"/>
          </a:p>
        </p:txBody>
      </p:sp>
    </p:spTree>
    <p:extLst>
      <p:ext uri="{BB962C8B-B14F-4D97-AF65-F5344CB8AC3E}">
        <p14:creationId xmlns:p14="http://schemas.microsoft.com/office/powerpoint/2010/main" val="3555783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1780822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59</a:t>
            </a:fld>
            <a:endParaRPr lang="en-US"/>
          </a:p>
        </p:txBody>
      </p:sp>
    </p:spTree>
    <p:extLst>
      <p:ext uri="{BB962C8B-B14F-4D97-AF65-F5344CB8AC3E}">
        <p14:creationId xmlns:p14="http://schemas.microsoft.com/office/powerpoint/2010/main" val="440138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688964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60</a:t>
            </a:fld>
            <a:endParaRPr lang="en-US"/>
          </a:p>
        </p:txBody>
      </p:sp>
    </p:spTree>
    <p:extLst>
      <p:ext uri="{BB962C8B-B14F-4D97-AF65-F5344CB8AC3E}">
        <p14:creationId xmlns:p14="http://schemas.microsoft.com/office/powerpoint/2010/main" val="1595658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619353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0871662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63</a:t>
            </a:fld>
            <a:endParaRPr lang="en-US"/>
          </a:p>
        </p:txBody>
      </p:sp>
    </p:spTree>
    <p:extLst>
      <p:ext uri="{BB962C8B-B14F-4D97-AF65-F5344CB8AC3E}">
        <p14:creationId xmlns:p14="http://schemas.microsoft.com/office/powerpoint/2010/main" val="484170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64</a:t>
            </a:fld>
            <a:endParaRPr lang="en-US"/>
          </a:p>
        </p:txBody>
      </p:sp>
    </p:spTree>
    <p:extLst>
      <p:ext uri="{BB962C8B-B14F-4D97-AF65-F5344CB8AC3E}">
        <p14:creationId xmlns:p14="http://schemas.microsoft.com/office/powerpoint/2010/main" val="27100930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12/2/2022 5:14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743851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for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Unattended desktop flows allow you to automate processes that can run without human oversight.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Follow best practices to avoid overloading your machine or having your flows time out.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Ensure that the device that is running your unattended flow doesn't have signed-in users.</a:t>
            </a:r>
          </a:p>
          <a:p>
            <a:pPr algn="l"/>
            <a:r>
              <a:rPr lang="en-US" b="0" i="0" dirty="0">
                <a:solidFill>
                  <a:srgbClr val="171717"/>
                </a:solidFill>
                <a:effectLst/>
                <a:latin typeface="Segoe UI Light" panose="020B0502040204020203" pitchFamily="34" charset="0"/>
                <a:cs typeface="Segoe UI Light" panose="020B0502040204020203" pitchFamily="34" charset="0"/>
              </a:rPr>
              <a:t>For more information about grouping, see </a:t>
            </a:r>
            <a:r>
              <a:rPr lang="en-US" b="0" i="0" u="none" strike="noStrike" dirty="0">
                <a:solidFill>
                  <a:srgbClr val="171717"/>
                </a:solidFill>
                <a:effectLst/>
                <a:latin typeface="Segoe UI Light" panose="020B0502040204020203" pitchFamily="34" charset="0"/>
                <a:cs typeface="Segoe UI Light" panose="020B0502040204020203" pitchFamily="34" charset="0"/>
                <a:hlinkClick r:id="rId3"/>
              </a:rPr>
              <a:t>manage machine groups</a:t>
            </a:r>
            <a:r>
              <a:rPr lang="en-US" b="0" i="0" dirty="0">
                <a:solidFill>
                  <a:srgbClr val="171717"/>
                </a:solidFill>
                <a:effectLst/>
                <a:latin typeface="Segoe UI Light" panose="020B0502040204020203" pitchFamily="34" charset="0"/>
                <a:cs typeface="Segoe UI Light" panose="020B0502040204020203" pitchFamily="34" charset="0"/>
              </a:rPr>
              <a:t>.</a:t>
            </a:r>
          </a:p>
          <a:p>
            <a:pPr algn="l"/>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66</a:t>
            </a:fld>
            <a:endParaRPr lang="en-US"/>
          </a:p>
        </p:txBody>
      </p:sp>
    </p:spTree>
    <p:extLst>
      <p:ext uri="{BB962C8B-B14F-4D97-AF65-F5344CB8AC3E}">
        <p14:creationId xmlns:p14="http://schemas.microsoft.com/office/powerpoint/2010/main" val="4153593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7348214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68</a:t>
            </a:fld>
            <a:endParaRPr lang="en-US"/>
          </a:p>
        </p:txBody>
      </p:sp>
    </p:spTree>
    <p:extLst>
      <p:ext uri="{BB962C8B-B14F-4D97-AF65-F5344CB8AC3E}">
        <p14:creationId xmlns:p14="http://schemas.microsoft.com/office/powerpoint/2010/main" val="1791167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064554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5373451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968987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71</a:t>
            </a:fld>
            <a:endParaRPr lang="en-US"/>
          </a:p>
        </p:txBody>
      </p:sp>
    </p:spTree>
    <p:extLst>
      <p:ext uri="{BB962C8B-B14F-4D97-AF65-F5344CB8AC3E}">
        <p14:creationId xmlns:p14="http://schemas.microsoft.com/office/powerpoint/2010/main" val="979436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72</a:t>
            </a:fld>
            <a:endParaRPr lang="en-US"/>
          </a:p>
        </p:txBody>
      </p:sp>
    </p:spTree>
    <p:extLst>
      <p:ext uri="{BB962C8B-B14F-4D97-AF65-F5344CB8AC3E}">
        <p14:creationId xmlns:p14="http://schemas.microsoft.com/office/powerpoint/2010/main" val="42910129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8167004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7697535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0252057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12/2/2022 5:14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8585368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for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Unattended desktop flows allow you to automate processes that can run without human oversight.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Follow best practices to avoid overloading your machine or having your flows time out.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Ensure that the device that is running your unattended flow doesn't have signed-in users.</a:t>
            </a:r>
          </a:p>
          <a:p>
            <a:pPr algn="l"/>
            <a:r>
              <a:rPr lang="en-US" b="0" i="0" dirty="0">
                <a:solidFill>
                  <a:srgbClr val="171717"/>
                </a:solidFill>
                <a:effectLst/>
                <a:latin typeface="Segoe UI Light" panose="020B0502040204020203" pitchFamily="34" charset="0"/>
                <a:cs typeface="Segoe UI Light" panose="020B0502040204020203" pitchFamily="34" charset="0"/>
              </a:rPr>
              <a:t>For more information about grouping, see </a:t>
            </a:r>
            <a:r>
              <a:rPr lang="en-US" b="0" i="0" u="none" strike="noStrike" dirty="0">
                <a:solidFill>
                  <a:srgbClr val="171717"/>
                </a:solidFill>
                <a:effectLst/>
                <a:latin typeface="Segoe UI Light" panose="020B0502040204020203" pitchFamily="34" charset="0"/>
                <a:cs typeface="Segoe UI Light" panose="020B0502040204020203" pitchFamily="34" charset="0"/>
                <a:hlinkClick r:id="rId3"/>
              </a:rPr>
              <a:t>manage machine groups</a:t>
            </a:r>
            <a:r>
              <a:rPr lang="en-US" b="0" i="0" dirty="0">
                <a:solidFill>
                  <a:srgbClr val="171717"/>
                </a:solidFill>
                <a:effectLst/>
                <a:latin typeface="Segoe UI Light" panose="020B0502040204020203" pitchFamily="34" charset="0"/>
                <a:cs typeface="Segoe UI Light" panose="020B0502040204020203" pitchFamily="34" charset="0"/>
              </a:rPr>
              <a:t>.</a:t>
            </a:r>
          </a:p>
          <a:p>
            <a:pPr algn="l"/>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77</a:t>
            </a:fld>
            <a:endParaRPr lang="en-US"/>
          </a:p>
        </p:txBody>
      </p:sp>
    </p:spTree>
    <p:extLst>
      <p:ext uri="{BB962C8B-B14F-4D97-AF65-F5344CB8AC3E}">
        <p14:creationId xmlns:p14="http://schemas.microsoft.com/office/powerpoint/2010/main" val="4274089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28967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9</a:t>
            </a:fld>
            <a:endParaRPr lang="en-US"/>
          </a:p>
        </p:txBody>
      </p:sp>
    </p:spTree>
    <p:extLst>
      <p:ext uri="{BB962C8B-B14F-4D97-AF65-F5344CB8AC3E}">
        <p14:creationId xmlns:p14="http://schemas.microsoft.com/office/powerpoint/2010/main" val="89657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308241E7-52F8-9F6E-FEFA-7F8F79724B3B}"/>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1.xml"/><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1.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1.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1.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1.xml"/><Relationship Id="rId5" Type="http://schemas.openxmlformats.org/officeDocument/2006/relationships/image" Target="../media/image4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1.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1.xml"/><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21.xml"/><Relationship Id="rId5" Type="http://schemas.openxmlformats.org/officeDocument/2006/relationships/image" Target="../media/image23.png"/><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1.xml"/><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1.xml"/><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1.xml"/><Relationship Id="rId5" Type="http://schemas.openxmlformats.org/officeDocument/2006/relationships/image" Target="../media/image63.png"/><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21.xml"/><Relationship Id="rId5" Type="http://schemas.openxmlformats.org/officeDocument/2006/relationships/image" Target="../media/image67.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600" dirty="0">
                <a:solidFill>
                  <a:schemeClr val="tx1"/>
                </a:solidFill>
              </a:rPr>
              <a:t>Automate processes with Robotic Process Automation and Power Automate for desktop</a:t>
            </a:r>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Edit and test recorded actions</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1323439"/>
          </a:xfrm>
        </p:spPr>
        <p:txBody>
          <a:bodyPr/>
          <a:lstStyle/>
          <a:p>
            <a:r>
              <a:rPr lang="en-US" dirty="0">
                <a:solidFill>
                  <a:schemeClr val="tx1"/>
                </a:solidFill>
              </a:rPr>
              <a:t>Screenshot of the edit feature in the ellipsis menu. You can edit the recording actions by selecting the ellipsis (...) button and then by selecting Edit. </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584775"/>
          </a:xfrm>
        </p:spPr>
        <p:txBody>
          <a:bodyPr/>
          <a:lstStyle/>
          <a:p>
            <a:r>
              <a:rPr lang="en-US" dirty="0">
                <a:solidFill>
                  <a:schemeClr val="tx1"/>
                </a:solidFill>
              </a:rPr>
              <a:t>Screenshot of the Delete feature in the ellipsis menu.</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323439"/>
          </a:xfrm>
        </p:spPr>
        <p:txBody>
          <a:bodyPr/>
          <a:lstStyle/>
          <a:p>
            <a:r>
              <a:rPr lang="en-US" dirty="0">
                <a:solidFill>
                  <a:schemeClr val="tx1"/>
                </a:solidFill>
              </a:rPr>
              <a:t>Screenshot of Run test feature from the toolbar. Test your flow by selecting the Run icon in the toolbar. Avoid using your computer to perform actions while the test is running. </a:t>
            </a:r>
          </a:p>
        </p:txBody>
      </p:sp>
      <p:pic>
        <p:nvPicPr>
          <p:cNvPr id="2050" name="Picture 2" descr="Screenshot of the edit feature in the ellipsis menu.">
            <a:extLst>
              <a:ext uri="{FF2B5EF4-FFF2-40B4-BE49-F238E27FC236}">
                <a16:creationId xmlns:a16="http://schemas.microsoft.com/office/drawing/2014/main" id="{A02FFEF2-BA08-C46F-B0D9-9FAB901AD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75" y="2149785"/>
            <a:ext cx="3365417" cy="20276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reenshot of the Delete feature in the ellipsis menu.">
            <a:extLst>
              <a:ext uri="{FF2B5EF4-FFF2-40B4-BE49-F238E27FC236}">
                <a16:creationId xmlns:a16="http://schemas.microsoft.com/office/drawing/2014/main" id="{5CC21822-5287-047A-3DEE-FEC427187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502" y="2072115"/>
            <a:ext cx="3543550" cy="21053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creenshot of Run test feature from the toolbar.">
            <a:extLst>
              <a:ext uri="{FF2B5EF4-FFF2-40B4-BE49-F238E27FC236}">
                <a16:creationId xmlns:a16="http://schemas.microsoft.com/office/drawing/2014/main" id="{A1C309B9-2F4B-B2C9-72A7-5845D41762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2303" y="2343421"/>
            <a:ext cx="3409722" cy="11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8090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What indications do you have that your actions are recording appropriately?</a:t>
            </a:r>
          </a:p>
        </p:txBody>
      </p:sp>
      <p:sp>
        <p:nvSpPr>
          <p:cNvPr id="2" name="Text Placeholder 1"/>
          <p:cNvSpPr>
            <a:spLocks noGrp="1"/>
          </p:cNvSpPr>
          <p:nvPr>
            <p:ph type="body" sz="quarter" idx="15"/>
          </p:nvPr>
        </p:nvSpPr>
        <p:spPr/>
        <p:txBody>
          <a:bodyPr/>
          <a:lstStyle/>
          <a:p>
            <a:pPr lvl="1"/>
            <a:r>
              <a:rPr lang="en-US" dirty="0"/>
              <a:t>Can this operation of recording keyboard shortcuts that are used for navigation be performed in Power Automate designer?</a:t>
            </a:r>
          </a:p>
        </p:txBody>
      </p:sp>
      <p:sp>
        <p:nvSpPr>
          <p:cNvPr id="3" name="Text Placeholder 2"/>
          <p:cNvSpPr>
            <a:spLocks noGrp="1"/>
          </p:cNvSpPr>
          <p:nvPr>
            <p:ph type="body" sz="quarter" idx="17"/>
          </p:nvPr>
        </p:nvSpPr>
        <p:spPr/>
        <p:txBody>
          <a:bodyPr/>
          <a:lstStyle/>
          <a:p>
            <a:pPr lvl="1"/>
            <a:r>
              <a:rPr lang="en-US" dirty="0"/>
              <a:t>Other than recording, how do you add actions to your flow?</a:t>
            </a:r>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367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3231654"/>
          </a:xfrm>
        </p:spPr>
        <p:txBody>
          <a:bodyPr/>
          <a:lstStyle/>
          <a:p>
            <a:r>
              <a:rPr lang="en-US" dirty="0"/>
              <a:t>In this module, you have:</a:t>
            </a:r>
          </a:p>
          <a:p>
            <a:pPr marL="342900" lvl="1" indent="-342900">
              <a:buFont typeface="Arial" panose="020B0604020202020204" pitchFamily="34" charset="0"/>
              <a:buChar char="•"/>
            </a:pPr>
            <a:r>
              <a:rPr lang="en-US" dirty="0"/>
              <a:t>Learned about the Power Automate flows.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Created a new desktop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Recorded actions that are performed in a desktop-based application.</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Performed a test run of the new desktop flow.</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8065719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2:Define input and output parameters in Power Automate</a:t>
            </a:r>
          </a:p>
        </p:txBody>
      </p:sp>
      <p:sp>
        <p:nvSpPr>
          <p:cNvPr id="2" name="shield_3" title="Icon of a shield with an exclamation point inside">
            <a:extLst>
              <a:ext uri="{FF2B5EF4-FFF2-40B4-BE49-F238E27FC236}">
                <a16:creationId xmlns:a16="http://schemas.microsoft.com/office/drawing/2014/main" id="{F583F66A-AF2E-2410-3521-AF641A9A73C6}"/>
              </a:ext>
            </a:extLst>
          </p:cNvPr>
          <p:cNvSpPr>
            <a:spLocks noChangeAspect="1" noEditPoints="1"/>
          </p:cNvSpPr>
          <p:nvPr/>
        </p:nvSpPr>
        <p:spPr bwMode="auto">
          <a:xfrm>
            <a:off x="10101463" y="2732870"/>
            <a:ext cx="1353310" cy="137160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802605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2169825"/>
          </a:xfrm>
        </p:spPr>
        <p:txBody>
          <a:bodyPr/>
          <a:lstStyle/>
          <a:p>
            <a:r>
              <a:rPr lang="en-US" dirty="0"/>
              <a:t>In this module, you will:</a:t>
            </a:r>
          </a:p>
          <a:p>
            <a:pPr marL="342900" lvl="1" indent="-342900">
              <a:buFont typeface="Arial" panose="020B0604020202020204" pitchFamily="34" charset="0"/>
              <a:buChar char="•"/>
            </a:pPr>
            <a:r>
              <a:rPr lang="en-US" dirty="0"/>
              <a:t>Create a desktop flow with predefined inputs.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Record actions that are done in the desktop-based Contoso Invoicing application by using these inputs and capturing application data for output.</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Do a test run of a new desktop flow with a new set of inputs.</a:t>
            </a:r>
          </a:p>
        </p:txBody>
      </p:sp>
    </p:spTree>
    <p:extLst>
      <p:ext uri="{BB962C8B-B14F-4D97-AF65-F5344CB8AC3E}">
        <p14:creationId xmlns:p14="http://schemas.microsoft.com/office/powerpoint/2010/main" val="41006102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Define an input variable</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6"/>
            <a:ext cx="5296356" cy="4216540"/>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216539"/>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Several steps to define an input variable:</a:t>
            </a:r>
          </a:p>
          <a:p>
            <a:pPr marL="342900" indent="-342900">
              <a:buFont typeface="Arial" panose="020B0604020202020204" pitchFamily="34" charset="0"/>
              <a:buChar char="•"/>
            </a:pPr>
            <a:r>
              <a:rPr lang="en-US" sz="2000" dirty="0">
                <a:solidFill>
                  <a:srgbClr val="171717"/>
                </a:solidFill>
                <a:latin typeface="Segoe UI" panose="020B0502040204020203" pitchFamily="34" charset="0"/>
              </a:rPr>
              <a:t>B</a:t>
            </a:r>
            <a:r>
              <a:rPr lang="en-US" sz="2000" b="0" i="0" dirty="0">
                <a:solidFill>
                  <a:srgbClr val="171717"/>
                </a:solidFill>
                <a:effectLst/>
                <a:latin typeface="Segoe UI" panose="020B0502040204020203" pitchFamily="34" charset="0"/>
              </a:rPr>
              <a:t>egin in your Power Automate for desktop app and then open the designer by editing a desktop flow.</a:t>
            </a:r>
          </a:p>
          <a:p>
            <a:pPr marL="342900" indent="-342900">
              <a:buFont typeface="Arial" panose="020B0604020202020204" pitchFamily="34" charset="0"/>
              <a:buChar char="•"/>
            </a:pPr>
            <a:r>
              <a:rPr lang="en-US" sz="2000" dirty="0"/>
              <a:t>When you're in the designer, select the plus (+) icon under the Input/output variables section and then select Input.</a:t>
            </a: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000" dirty="0"/>
              <a:t>You can set your own values for your variable, or you can use those that are displayed in the following screenshot. Select Create to finish your variable.</a:t>
            </a:r>
          </a:p>
          <a:p>
            <a:pPr marL="342900" indent="-342900">
              <a:buFont typeface="Arial" panose="020B0604020202020204" pitchFamily="34" charset="0"/>
              <a:buChar char="•"/>
            </a:pPr>
            <a:endParaRPr lang="en-US" sz="2000" dirty="0"/>
          </a:p>
        </p:txBody>
      </p:sp>
      <p:pic>
        <p:nvPicPr>
          <p:cNvPr id="4100" name="Picture 4" descr="Screenshot of the Add a new input variable dialog box.">
            <a:extLst>
              <a:ext uri="{FF2B5EF4-FFF2-40B4-BE49-F238E27FC236}">
                <a16:creationId xmlns:a16="http://schemas.microsoft.com/office/drawing/2014/main" id="{200F4D50-CA0B-5256-D9FF-AEAAF4339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580" y="1733549"/>
            <a:ext cx="4181459"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22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Set input variables</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6"/>
            <a:ext cx="5220157" cy="4154984"/>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154984"/>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Several steps to set input variables:</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If you‘re using the desktop flow that was created by using the Contoso Invoicing app, the first step that  requires a variable is step 5. Select the ellipsis (...) to the right of the step and then select Edit,</a:t>
            </a:r>
            <a:r>
              <a:rPr lang="en-US" sz="2000" b="0" i="0" dirty="0">
                <a:solidFill>
                  <a:srgbClr val="333333"/>
                </a:solidFill>
                <a:effectLst/>
                <a:latin typeface="Arial" panose="020B0604020202020204" pitchFamily="34" charset="0"/>
              </a:rPr>
              <a:t> as shown on the right</a:t>
            </a:r>
            <a:r>
              <a:rPr lang="en-US" sz="2000" dirty="0">
                <a:solidFill>
                  <a:srgbClr val="333333"/>
                </a:solidFill>
                <a:latin typeface="Arial" panose="020B0604020202020204" pitchFamily="34" charset="0"/>
              </a:rPr>
              <a:t>.</a:t>
            </a:r>
            <a:endParaRPr lang="en-US" sz="2000" b="0" i="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Delete the value in Text to fill-in: and then select {x}.</a:t>
            </a: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Double-click the variable, which in this case is Account.</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Select Save to close the dialog box and complete your variable setup. </a:t>
            </a:r>
          </a:p>
        </p:txBody>
      </p:sp>
      <p:pic>
        <p:nvPicPr>
          <p:cNvPr id="5124" name="Picture 4" descr="Screenshot of step five with the ellipsis button selected and the Edit option highlighted.">
            <a:extLst>
              <a:ext uri="{FF2B5EF4-FFF2-40B4-BE49-F238E27FC236}">
                <a16:creationId xmlns:a16="http://schemas.microsoft.com/office/drawing/2014/main" id="{17452157-A8C6-803B-368F-1296333DE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275" y="1851336"/>
            <a:ext cx="4909805" cy="3427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9514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Define output variables(1/2)</a:t>
            </a:r>
          </a:p>
        </p:txBody>
      </p:sp>
      <p:sp>
        <p:nvSpPr>
          <p:cNvPr id="3" name="Content Placeholder 2"/>
          <p:cNvSpPr>
            <a:spLocks noGrp="1"/>
          </p:cNvSpPr>
          <p:nvPr>
            <p:ph sz="quarter" idx="10"/>
          </p:nvPr>
        </p:nvSpPr>
        <p:spPr>
          <a:xfrm>
            <a:off x="419100" y="1456897"/>
            <a:ext cx="11340811" cy="1733808"/>
          </a:xfrm>
        </p:spPr>
        <p:txBody>
          <a:bodyPr/>
          <a:lstStyle/>
          <a:p>
            <a:r>
              <a:rPr lang="en-US" dirty="0"/>
              <a:t>The main difference between input and output variables:</a:t>
            </a:r>
          </a:p>
          <a:p>
            <a:pPr marL="342900" lvl="1" indent="-342900">
              <a:buFont typeface="Arial" panose="020B0604020202020204" pitchFamily="34" charset="0"/>
              <a:buChar char="•"/>
            </a:pPr>
            <a:r>
              <a:rPr lang="en-US" dirty="0"/>
              <a:t>Input variables are defined before the flow runs and have a default value in case they aren't defined.</a:t>
            </a:r>
          </a:p>
          <a:p>
            <a:pPr marL="342900" lvl="1" indent="-342900">
              <a:buFont typeface="Arial" panose="020B0604020202020204" pitchFamily="34" charset="0"/>
              <a:buChar char="•"/>
            </a:pPr>
            <a:r>
              <a:rPr lang="en-US" dirty="0"/>
              <a:t>Contrarily, output variables are defined along the process of the flow.</a:t>
            </a:r>
          </a:p>
        </p:txBody>
      </p:sp>
    </p:spTree>
    <p:extLst>
      <p:ext uri="{BB962C8B-B14F-4D97-AF65-F5344CB8AC3E}">
        <p14:creationId xmlns:p14="http://schemas.microsoft.com/office/powerpoint/2010/main" val="20856893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Define output variables(2/2)</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6"/>
            <a:ext cx="5220157" cy="3908762"/>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3908762"/>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Several steps to define output variables:</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To define an output variable, select the plus (+) icon beside the Input/output variables section and then select Output</a:t>
            </a:r>
            <a:r>
              <a:rPr lang="en-US" sz="2000" dirty="0">
                <a:solidFill>
                  <a:srgbClr val="171717"/>
                </a:solidFill>
                <a:latin typeface="Segoe UI" panose="020B0502040204020203" pitchFamily="34" charset="0"/>
              </a:rPr>
              <a:t>,</a:t>
            </a:r>
            <a:r>
              <a:rPr lang="en-US" sz="2000" b="0" i="0" dirty="0">
                <a:solidFill>
                  <a:srgbClr val="171717"/>
                </a:solidFill>
                <a:effectLst/>
                <a:latin typeface="Segoe UI" panose="020B0502040204020203" pitchFamily="34" charset="0"/>
              </a:rPr>
              <a:t> as shown on the right.</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Fewer parameters are required for you to define as part of an output variable. </a:t>
            </a: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p:txBody>
      </p:sp>
      <p:pic>
        <p:nvPicPr>
          <p:cNvPr id="7172" name="Picture 4" descr="Screenshot of the Variables dialog box with the plus icon selected and Output highlighted.">
            <a:extLst>
              <a:ext uri="{FF2B5EF4-FFF2-40B4-BE49-F238E27FC236}">
                <a16:creationId xmlns:a16="http://schemas.microsoft.com/office/drawing/2014/main" id="{238C24CD-7BD0-635A-7784-114644900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238" y="1572952"/>
            <a:ext cx="4067175"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2326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Add UI elements and test</a:t>
            </a:r>
          </a:p>
        </p:txBody>
      </p:sp>
      <p:sp>
        <p:nvSpPr>
          <p:cNvPr id="3" name="Content Placeholder 2"/>
          <p:cNvSpPr>
            <a:spLocks noGrp="1"/>
          </p:cNvSpPr>
          <p:nvPr>
            <p:ph sz="quarter" idx="10"/>
          </p:nvPr>
        </p:nvSpPr>
        <p:spPr>
          <a:xfrm>
            <a:off x="419100" y="1456897"/>
            <a:ext cx="11340811" cy="4272965"/>
          </a:xfrm>
        </p:spPr>
        <p:txBody>
          <a:bodyPr/>
          <a:lstStyle/>
          <a:p>
            <a:r>
              <a:rPr lang="en-US" dirty="0"/>
              <a:t>How to add UI elements and test:</a:t>
            </a:r>
          </a:p>
          <a:p>
            <a:pPr marL="342900" lvl="1" indent="-342900">
              <a:buFont typeface="Arial" panose="020B0604020202020204" pitchFamily="34" charset="0"/>
              <a:buChar char="•"/>
            </a:pPr>
            <a:r>
              <a:rPr lang="en-US" dirty="0"/>
              <a:t>On the Actions Pane, expand UI automation and Data extraction. Select and drag Get details of a UI element in window to the appropriate step in your flow.</a:t>
            </a:r>
          </a:p>
          <a:p>
            <a:pPr marL="342900" lvl="1" indent="-342900">
              <a:buFont typeface="Arial" panose="020B0604020202020204" pitchFamily="34" charset="0"/>
              <a:buChar char="•"/>
            </a:pPr>
            <a:r>
              <a:rPr lang="en-US" dirty="0"/>
              <a:t>In the next dialog box, select the down arrow to expand options and then select Add a new UI element.</a:t>
            </a:r>
          </a:p>
          <a:p>
            <a:pPr marL="342900" lvl="1" indent="-342900">
              <a:buFont typeface="Arial" panose="020B0604020202020204" pitchFamily="34" charset="0"/>
              <a:buChar char="•"/>
            </a:pPr>
            <a:r>
              <a:rPr lang="en-US" dirty="0">
                <a:solidFill>
                  <a:srgbClr val="171717"/>
                </a:solidFill>
                <a:latin typeface="Segoe UI" panose="020B0502040204020203" pitchFamily="34" charset="0"/>
              </a:rPr>
              <a:t>T</a:t>
            </a:r>
            <a:r>
              <a:rPr lang="en-US" b="0" i="0" dirty="0">
                <a:solidFill>
                  <a:srgbClr val="171717"/>
                </a:solidFill>
                <a:effectLst/>
                <a:latin typeface="Segoe UI" panose="020B0502040204020203" pitchFamily="34" charset="0"/>
              </a:rPr>
              <a:t>he tracking session is looking for you to select an element to capture. To choose the element, hover over it until you see a red border, hold down the Ctrl key, and then select the element to record it in the tracking session.</a:t>
            </a:r>
          </a:p>
          <a:p>
            <a:pPr marL="342900" lvl="1" indent="-342900">
              <a:buFont typeface="Arial" panose="020B0604020202020204" pitchFamily="34" charset="0"/>
              <a:buChar char="•"/>
            </a:pPr>
            <a:r>
              <a:rPr lang="en-US" dirty="0"/>
              <a:t>When the selected element displays in the Tracking session window, select Done.</a:t>
            </a:r>
            <a:endParaRPr lang="en-US" dirty="0">
              <a:solidFill>
                <a:srgbClr val="171717"/>
              </a:solidFill>
              <a:latin typeface="Segoe UI" panose="020B0502040204020203" pitchFamily="34" charset="0"/>
            </a:endParaRPr>
          </a:p>
          <a:p>
            <a:pPr marL="342900" lvl="1" indent="-342900">
              <a:buFont typeface="Arial" panose="020B0604020202020204" pitchFamily="34" charset="0"/>
              <a:buChar char="•"/>
            </a:pPr>
            <a:r>
              <a:rPr lang="en-US" dirty="0"/>
              <a:t>The Tracking session window will disappear, leaving the Power Automate designer and the edit dialog box for the Get details of a UI element in window dialog box. Select Save.</a:t>
            </a:r>
          </a:p>
        </p:txBody>
      </p:sp>
    </p:spTree>
    <p:extLst>
      <p:ext uri="{BB962C8B-B14F-4D97-AF65-F5344CB8AC3E}">
        <p14:creationId xmlns:p14="http://schemas.microsoft.com/office/powerpoint/2010/main" val="12159723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a:t>
            </a:r>
            <a:br>
              <a:rPr lang="en-US" dirty="0"/>
            </a:br>
            <a:r>
              <a:rPr lang="en-US" dirty="0"/>
              <a:t>Agenda</a:t>
            </a:r>
          </a:p>
        </p:txBody>
      </p:sp>
      <p:sp>
        <p:nvSpPr>
          <p:cNvPr id="6" name="Text Placeholder 5"/>
          <p:cNvSpPr>
            <a:spLocks noGrp="1"/>
          </p:cNvSpPr>
          <p:nvPr>
            <p:ph type="body" sz="quarter" idx="11"/>
          </p:nvPr>
        </p:nvSpPr>
        <p:spPr/>
        <p:txBody>
          <a:bodyPr/>
          <a:lstStyle/>
          <a:p>
            <a:pPr lvl="1"/>
            <a:r>
              <a:rPr lang="en-US" dirty="0"/>
              <a:t>Build your first Power Automate for desktop flow</a:t>
            </a:r>
          </a:p>
        </p:txBody>
      </p:sp>
      <p:sp>
        <p:nvSpPr>
          <p:cNvPr id="2" name="Text Placeholder 1"/>
          <p:cNvSpPr>
            <a:spLocks noGrp="1"/>
          </p:cNvSpPr>
          <p:nvPr>
            <p:ph type="body" sz="quarter" idx="15"/>
          </p:nvPr>
        </p:nvSpPr>
        <p:spPr/>
        <p:txBody>
          <a:bodyPr/>
          <a:lstStyle/>
          <a:p>
            <a:pPr lvl="1"/>
            <a:r>
              <a:rPr lang="en-US" dirty="0"/>
              <a:t>Define input and output parameters in Power Automate</a:t>
            </a:r>
          </a:p>
        </p:txBody>
      </p:sp>
      <p:sp>
        <p:nvSpPr>
          <p:cNvPr id="3" name="Text Placeholder 2"/>
          <p:cNvSpPr>
            <a:spLocks noGrp="1"/>
          </p:cNvSpPr>
          <p:nvPr>
            <p:ph type="body" sz="quarter" idx="17"/>
          </p:nvPr>
        </p:nvSpPr>
        <p:spPr/>
        <p:txBody>
          <a:bodyPr/>
          <a:lstStyle/>
          <a:p>
            <a:pPr lvl="1"/>
            <a:r>
              <a:rPr lang="en-US" dirty="0"/>
              <a:t>Integrate desktop flows with Outlook connector in Power Automate for desktop</a:t>
            </a:r>
          </a:p>
        </p:txBody>
      </p:sp>
      <p:sp>
        <p:nvSpPr>
          <p:cNvPr id="4" name="Text Placeholder 3"/>
          <p:cNvSpPr>
            <a:spLocks noGrp="1"/>
          </p:cNvSpPr>
          <p:nvPr>
            <p:ph type="body" sz="quarter" idx="19"/>
          </p:nvPr>
        </p:nvSpPr>
        <p:spPr/>
        <p:txBody>
          <a:bodyPr/>
          <a:lstStyle/>
          <a:p>
            <a:pPr lvl="1"/>
            <a:r>
              <a:rPr lang="en-US" dirty="0"/>
              <a:t>Connect a cloud flow to desktop flows in Power Automate for desktop</a:t>
            </a:r>
          </a:p>
        </p:txBody>
      </p:sp>
      <p:sp>
        <p:nvSpPr>
          <p:cNvPr id="5" name="Text Placeholder 4"/>
          <p:cNvSpPr>
            <a:spLocks noGrp="1"/>
          </p:cNvSpPr>
          <p:nvPr>
            <p:ph type="body" sz="quarter" idx="21"/>
          </p:nvPr>
        </p:nvSpPr>
        <p:spPr/>
        <p:txBody>
          <a:bodyPr/>
          <a:lstStyle/>
          <a:p>
            <a:pPr lvl="1"/>
            <a:r>
              <a:rPr lang="en-US" dirty="0"/>
              <a:t>Use AI Builder to process invoice forms in Power Automate</a:t>
            </a:r>
          </a:p>
        </p:txBody>
      </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22"/>
          </p:nvPr>
        </p:nvSpPr>
        <p:spPr/>
        <p:txBody>
          <a:bodyPr/>
          <a:lstStyle/>
          <a:p>
            <a:pPr lvl="1"/>
            <a:r>
              <a:rPr lang="en-US" dirty="0"/>
              <a:t>Use the Teams connector in Power Automate</a:t>
            </a:r>
          </a:p>
        </p:txBody>
      </p:sp>
      <p:sp>
        <p:nvSpPr>
          <p:cNvPr id="32" name="Text Placeholder 31">
            <a:extLst>
              <a:ext uri="{FF2B5EF4-FFF2-40B4-BE49-F238E27FC236}">
                <a16:creationId xmlns:a16="http://schemas.microsoft.com/office/drawing/2014/main" id="{0EABA8D5-0A1B-4505-8E5A-DF6F2BF63FC3}"/>
              </a:ext>
            </a:extLst>
          </p:cNvPr>
          <p:cNvSpPr>
            <a:spLocks noGrp="1"/>
          </p:cNvSpPr>
          <p:nvPr>
            <p:ph type="body" sz="quarter" idx="23"/>
          </p:nvPr>
        </p:nvSpPr>
        <p:spPr/>
        <p:txBody>
          <a:bodyPr/>
          <a:lstStyle/>
          <a:p>
            <a:pPr lvl="1"/>
            <a:r>
              <a:rPr lang="en-US" dirty="0"/>
              <a:t>Run a Power Automate for desktop flow in unattended mode</a:t>
            </a:r>
          </a:p>
        </p:txBody>
      </p:sp>
      <p:sp>
        <p:nvSpPr>
          <p:cNvPr id="33" name="Text Placeholder 32">
            <a:extLst>
              <a:ext uri="{FF2B5EF4-FFF2-40B4-BE49-F238E27FC236}">
                <a16:creationId xmlns:a16="http://schemas.microsoft.com/office/drawing/2014/main" id="{9FB4CA60-E833-4C8E-B701-0CE6B78FE809}"/>
              </a:ext>
            </a:extLst>
          </p:cNvPr>
          <p:cNvSpPr>
            <a:spLocks noGrp="1"/>
          </p:cNvSpPr>
          <p:nvPr>
            <p:ph type="body" sz="quarter" idx="24"/>
          </p:nvPr>
        </p:nvSpPr>
        <p:spPr/>
        <p:txBody>
          <a:bodyPr/>
          <a:lstStyle/>
          <a:p>
            <a:pPr lvl="1"/>
            <a:r>
              <a:rPr lang="en-US" dirty="0"/>
              <a:t>Optimize your business process with process advisor</a:t>
            </a:r>
          </a:p>
        </p:txBody>
      </p:sp>
      <p:grpSp>
        <p:nvGrpSpPr>
          <p:cNvPr id="99" name="Group 98" descr="Icon of a key">
            <a:extLst>
              <a:ext uri="{FF2B5EF4-FFF2-40B4-BE49-F238E27FC236}">
                <a16:creationId xmlns:a16="http://schemas.microsoft.com/office/drawing/2014/main" id="{D8701FCF-2794-4B27-B509-B4884FB1E752}"/>
              </a:ext>
            </a:extLst>
          </p:cNvPr>
          <p:cNvGrpSpPr/>
          <p:nvPr/>
        </p:nvGrpSpPr>
        <p:grpSpPr>
          <a:xfrm>
            <a:off x="3088645" y="3479746"/>
            <a:ext cx="648329" cy="648421"/>
            <a:chOff x="3031668" y="4466563"/>
            <a:chExt cx="702132" cy="702232"/>
          </a:xfrm>
        </p:grpSpPr>
        <p:grpSp>
          <p:nvGrpSpPr>
            <p:cNvPr id="100" name="Group 99">
              <a:extLst>
                <a:ext uri="{FF2B5EF4-FFF2-40B4-BE49-F238E27FC236}">
                  <a16:creationId xmlns:a16="http://schemas.microsoft.com/office/drawing/2014/main" id="{F0D333C7-347A-4F23-A14B-C7C99BB69364}"/>
                </a:ext>
                <a:ext uri="{C183D7F6-B498-43B3-948B-1728B52AA6E4}">
                  <adec:decorative xmlns:adec="http://schemas.microsoft.com/office/drawing/2017/decorative" val="1"/>
                </a:ext>
              </a:extLst>
            </p:cNvPr>
            <p:cNvGrpSpPr/>
            <p:nvPr/>
          </p:nvGrpSpPr>
          <p:grpSpPr>
            <a:xfrm>
              <a:off x="3031668" y="4466563"/>
              <a:ext cx="702132" cy="702232"/>
              <a:chOff x="7962901" y="3032919"/>
              <a:chExt cx="981074" cy="981076"/>
            </a:xfrm>
          </p:grpSpPr>
          <p:sp>
            <p:nvSpPr>
              <p:cNvPr id="102" name="Freeform 5">
                <a:extLst>
                  <a:ext uri="{FF2B5EF4-FFF2-40B4-BE49-F238E27FC236}">
                    <a16:creationId xmlns:a16="http://schemas.microsoft.com/office/drawing/2014/main" id="{05D8D5BC-0068-48B8-879E-F90FEE497FD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6" name="Freeform 6">
                <a:extLst>
                  <a:ext uri="{FF2B5EF4-FFF2-40B4-BE49-F238E27FC236}">
                    <a16:creationId xmlns:a16="http://schemas.microsoft.com/office/drawing/2014/main" id="{BB58FFC4-2DBA-4E9C-BE04-61293C48E844}"/>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1" name="key" title="Icon of a key">
              <a:extLst>
                <a:ext uri="{FF2B5EF4-FFF2-40B4-BE49-F238E27FC236}">
                  <a16:creationId xmlns:a16="http://schemas.microsoft.com/office/drawing/2014/main" id="{F6936597-414B-4EA6-B4BB-2F873C629EB5}"/>
                </a:ext>
              </a:extLst>
            </p:cNvPr>
            <p:cNvSpPr>
              <a:spLocks noChangeAspect="1" noEditPoints="1"/>
            </p:cNvSpPr>
            <p:nvPr/>
          </p:nvSpPr>
          <p:spPr bwMode="auto">
            <a:xfrm>
              <a:off x="3217873" y="4653663"/>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descr="Icon of a fingerprint">
            <a:extLst>
              <a:ext uri="{FF2B5EF4-FFF2-40B4-BE49-F238E27FC236}">
                <a16:creationId xmlns:a16="http://schemas.microsoft.com/office/drawing/2014/main" id="{DE470449-0804-432D-BD84-A95A0E5972FB}"/>
              </a:ext>
            </a:extLst>
          </p:cNvPr>
          <p:cNvGrpSpPr/>
          <p:nvPr/>
        </p:nvGrpSpPr>
        <p:grpSpPr>
          <a:xfrm>
            <a:off x="3088645" y="480082"/>
            <a:ext cx="648329" cy="648421"/>
            <a:chOff x="3031668" y="1082864"/>
            <a:chExt cx="702132" cy="702232"/>
          </a:xfrm>
        </p:grpSpPr>
        <p:grpSp>
          <p:nvGrpSpPr>
            <p:cNvPr id="108" name="Group 107">
              <a:extLst>
                <a:ext uri="{FF2B5EF4-FFF2-40B4-BE49-F238E27FC236}">
                  <a16:creationId xmlns:a16="http://schemas.microsoft.com/office/drawing/2014/main" id="{0D86C508-24C1-4133-8621-176A3C796297}"/>
                </a:ext>
                <a:ext uri="{C183D7F6-B498-43B3-948B-1728B52AA6E4}">
                  <adec:decorative xmlns:adec="http://schemas.microsoft.com/office/drawing/2017/decorative" val="1"/>
                </a:ext>
              </a:extLst>
            </p:cNvPr>
            <p:cNvGrpSpPr/>
            <p:nvPr/>
          </p:nvGrpSpPr>
          <p:grpSpPr>
            <a:xfrm>
              <a:off x="3031668" y="1082864"/>
              <a:ext cx="702132" cy="702232"/>
              <a:chOff x="7962901" y="3032919"/>
              <a:chExt cx="981074" cy="981076"/>
            </a:xfrm>
          </p:grpSpPr>
          <p:sp>
            <p:nvSpPr>
              <p:cNvPr id="115" name="Freeform 5">
                <a:extLst>
                  <a:ext uri="{FF2B5EF4-FFF2-40B4-BE49-F238E27FC236}">
                    <a16:creationId xmlns:a16="http://schemas.microsoft.com/office/drawing/2014/main" id="{EA7A3B1B-86B4-41AB-8DF8-8F22FF9CB3A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8D3EFF5D-6FC7-4EF5-9033-8B2F1CF05FD0}"/>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9" name="Fingerprint_E928" title="Icon of a fingerprint">
              <a:extLst>
                <a:ext uri="{FF2B5EF4-FFF2-40B4-BE49-F238E27FC236}">
                  <a16:creationId xmlns:a16="http://schemas.microsoft.com/office/drawing/2014/main" id="{07A9BB64-C88C-462D-B94F-8295FD4840CC}"/>
                </a:ext>
              </a:extLst>
            </p:cNvPr>
            <p:cNvSpPr>
              <a:spLocks noChangeAspect="1" noEditPoints="1"/>
            </p:cNvSpPr>
            <p:nvPr/>
          </p:nvSpPr>
          <p:spPr bwMode="auto">
            <a:xfrm>
              <a:off x="3267017" y="1278362"/>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29" name="Group 128" descr="Icon of a shield with an exclamation point inside">
            <a:extLst>
              <a:ext uri="{FF2B5EF4-FFF2-40B4-BE49-F238E27FC236}">
                <a16:creationId xmlns:a16="http://schemas.microsoft.com/office/drawing/2014/main" id="{E5E78BFD-FE32-4774-8688-8B575C4D6C9F}"/>
              </a:ext>
            </a:extLst>
          </p:cNvPr>
          <p:cNvGrpSpPr/>
          <p:nvPr/>
        </p:nvGrpSpPr>
        <p:grpSpPr>
          <a:xfrm>
            <a:off x="3088645" y="1229999"/>
            <a:ext cx="648329" cy="648421"/>
            <a:chOff x="3031668" y="2436571"/>
            <a:chExt cx="702132" cy="702232"/>
          </a:xfrm>
        </p:grpSpPr>
        <p:grpSp>
          <p:nvGrpSpPr>
            <p:cNvPr id="130" name="Group 129">
              <a:extLst>
                <a:ext uri="{FF2B5EF4-FFF2-40B4-BE49-F238E27FC236}">
                  <a16:creationId xmlns:a16="http://schemas.microsoft.com/office/drawing/2014/main" id="{C1F0DAFC-AD7F-419B-B045-F137D0FC25AD}"/>
                </a:ext>
                <a:ext uri="{C183D7F6-B498-43B3-948B-1728B52AA6E4}">
                  <adec:decorative xmlns:adec="http://schemas.microsoft.com/office/drawing/2017/decorative" val="1"/>
                </a:ext>
              </a:extLst>
            </p:cNvPr>
            <p:cNvGrpSpPr/>
            <p:nvPr/>
          </p:nvGrpSpPr>
          <p:grpSpPr>
            <a:xfrm>
              <a:off x="3031668" y="2436571"/>
              <a:ext cx="702132" cy="702232"/>
              <a:chOff x="7962901" y="3032919"/>
              <a:chExt cx="981074" cy="981076"/>
            </a:xfrm>
          </p:grpSpPr>
          <p:sp>
            <p:nvSpPr>
              <p:cNvPr id="132" name="Freeform 5">
                <a:extLst>
                  <a:ext uri="{FF2B5EF4-FFF2-40B4-BE49-F238E27FC236}">
                    <a16:creationId xmlns:a16="http://schemas.microsoft.com/office/drawing/2014/main" id="{22200BF3-F5E5-4857-92CA-6EF7A5E9CF72}"/>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3" name="Freeform 6">
                <a:extLst>
                  <a:ext uri="{FF2B5EF4-FFF2-40B4-BE49-F238E27FC236}">
                    <a16:creationId xmlns:a16="http://schemas.microsoft.com/office/drawing/2014/main" id="{97685EE5-74A8-45B5-9DD2-036C1FA97ACE}"/>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1" name="shield_3" title="Icon of a shield with an exclamation point inside">
              <a:extLst>
                <a:ext uri="{FF2B5EF4-FFF2-40B4-BE49-F238E27FC236}">
                  <a16:creationId xmlns:a16="http://schemas.microsoft.com/office/drawing/2014/main" id="{8DFCDC59-36BA-440E-85AF-0B9A96DBF508}"/>
                </a:ext>
              </a:extLst>
            </p:cNvPr>
            <p:cNvSpPr>
              <a:spLocks noChangeAspect="1" noEditPoints="1"/>
            </p:cNvSpPr>
            <p:nvPr/>
          </p:nvSpPr>
          <p:spPr bwMode="auto">
            <a:xfrm>
              <a:off x="3230280" y="2633173"/>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descr="Icon of a padlock">
            <a:extLst>
              <a:ext uri="{FF2B5EF4-FFF2-40B4-BE49-F238E27FC236}">
                <a16:creationId xmlns:a16="http://schemas.microsoft.com/office/drawing/2014/main" id="{BF4B3191-5582-4000-ABD8-771C8F45964B}"/>
              </a:ext>
            </a:extLst>
          </p:cNvPr>
          <p:cNvGrpSpPr/>
          <p:nvPr/>
        </p:nvGrpSpPr>
        <p:grpSpPr>
          <a:xfrm>
            <a:off x="3088645" y="1979914"/>
            <a:ext cx="648329" cy="648421"/>
            <a:chOff x="3031668" y="3790278"/>
            <a:chExt cx="702132" cy="702232"/>
          </a:xfrm>
        </p:grpSpPr>
        <p:grpSp>
          <p:nvGrpSpPr>
            <p:cNvPr id="135" name="Group 134">
              <a:extLst>
                <a:ext uri="{FF2B5EF4-FFF2-40B4-BE49-F238E27FC236}">
                  <a16:creationId xmlns:a16="http://schemas.microsoft.com/office/drawing/2014/main" id="{7E590212-5A1E-43D4-95D2-224EBE8993C7}"/>
                </a:ext>
                <a:ext uri="{C183D7F6-B498-43B3-948B-1728B52AA6E4}">
                  <adec:decorative xmlns:adec="http://schemas.microsoft.com/office/drawing/2017/decorative" val="1"/>
                </a:ext>
              </a:extLst>
            </p:cNvPr>
            <p:cNvGrpSpPr/>
            <p:nvPr/>
          </p:nvGrpSpPr>
          <p:grpSpPr>
            <a:xfrm>
              <a:off x="3031668" y="3790278"/>
              <a:ext cx="702132" cy="702232"/>
              <a:chOff x="7962901" y="3032919"/>
              <a:chExt cx="981074" cy="981076"/>
            </a:xfrm>
          </p:grpSpPr>
          <p:sp>
            <p:nvSpPr>
              <p:cNvPr id="137" name="Freeform 5">
                <a:extLst>
                  <a:ext uri="{FF2B5EF4-FFF2-40B4-BE49-F238E27FC236}">
                    <a16:creationId xmlns:a16="http://schemas.microsoft.com/office/drawing/2014/main" id="{9A3876C7-7BB3-4886-AAC5-63E74AC4A44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8" name="Freeform 6">
                <a:extLst>
                  <a:ext uri="{FF2B5EF4-FFF2-40B4-BE49-F238E27FC236}">
                    <a16:creationId xmlns:a16="http://schemas.microsoft.com/office/drawing/2014/main" id="{E1562002-E7B9-437A-BBA9-5510DBF1A9EE}"/>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6" name="Lock" title="Icon of a padlock">
              <a:extLst>
                <a:ext uri="{FF2B5EF4-FFF2-40B4-BE49-F238E27FC236}">
                  <a16:creationId xmlns:a16="http://schemas.microsoft.com/office/drawing/2014/main" id="{97DC2AD5-98AB-4E22-AA62-6CA1A3D0F9DE}"/>
                </a:ext>
              </a:extLst>
            </p:cNvPr>
            <p:cNvSpPr>
              <a:spLocks noChangeAspect="1" noEditPoints="1"/>
            </p:cNvSpPr>
            <p:nvPr/>
          </p:nvSpPr>
          <p:spPr bwMode="auto">
            <a:xfrm>
              <a:off x="3243555" y="3946871"/>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descr="Icon of a locked safe">
            <a:extLst>
              <a:ext uri="{FF2B5EF4-FFF2-40B4-BE49-F238E27FC236}">
                <a16:creationId xmlns:a16="http://schemas.microsoft.com/office/drawing/2014/main" id="{20CB15F5-0933-4719-939E-84F44ED3C638}"/>
              </a:ext>
            </a:extLst>
          </p:cNvPr>
          <p:cNvGrpSpPr/>
          <p:nvPr/>
        </p:nvGrpSpPr>
        <p:grpSpPr>
          <a:xfrm>
            <a:off x="3088645" y="2729830"/>
            <a:ext cx="648329" cy="648421"/>
            <a:chOff x="3031668" y="5143984"/>
            <a:chExt cx="702132" cy="702232"/>
          </a:xfrm>
        </p:grpSpPr>
        <p:grpSp>
          <p:nvGrpSpPr>
            <p:cNvPr id="140" name="Group 139">
              <a:extLst>
                <a:ext uri="{FF2B5EF4-FFF2-40B4-BE49-F238E27FC236}">
                  <a16:creationId xmlns:a16="http://schemas.microsoft.com/office/drawing/2014/main" id="{6DC4542D-6E33-4CF9-A964-63D48D16443A}"/>
                </a:ext>
                <a:ext uri="{C183D7F6-B498-43B3-948B-1728B52AA6E4}">
                  <adec:decorative xmlns:adec="http://schemas.microsoft.com/office/drawing/2017/decorative" val="1"/>
                </a:ext>
              </a:extLst>
            </p:cNvPr>
            <p:cNvGrpSpPr/>
            <p:nvPr/>
          </p:nvGrpSpPr>
          <p:grpSpPr>
            <a:xfrm>
              <a:off x="3031668" y="5143984"/>
              <a:ext cx="702132" cy="702232"/>
              <a:chOff x="7962901" y="3032919"/>
              <a:chExt cx="981074" cy="981076"/>
            </a:xfrm>
          </p:grpSpPr>
          <p:sp>
            <p:nvSpPr>
              <p:cNvPr id="142" name="Freeform 5">
                <a:extLst>
                  <a:ext uri="{FF2B5EF4-FFF2-40B4-BE49-F238E27FC236}">
                    <a16:creationId xmlns:a16="http://schemas.microsoft.com/office/drawing/2014/main" id="{0A29C81A-EE60-46E2-926F-405DC4946B5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6">
                <a:extLst>
                  <a:ext uri="{FF2B5EF4-FFF2-40B4-BE49-F238E27FC236}">
                    <a16:creationId xmlns:a16="http://schemas.microsoft.com/office/drawing/2014/main" id="{8B7D4A40-3DF6-4EF2-93AC-7855E8302844}"/>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1" name="safe" title="Icon of a locked safe">
              <a:extLst>
                <a:ext uri="{FF2B5EF4-FFF2-40B4-BE49-F238E27FC236}">
                  <a16:creationId xmlns:a16="http://schemas.microsoft.com/office/drawing/2014/main" id="{1B09143D-9B70-4B7C-9B8E-47CDBAEAE92B}"/>
                </a:ext>
              </a:extLst>
            </p:cNvPr>
            <p:cNvSpPr>
              <a:spLocks noChangeAspect="1" noEditPoints="1"/>
            </p:cNvSpPr>
            <p:nvPr/>
          </p:nvSpPr>
          <p:spPr bwMode="auto">
            <a:xfrm>
              <a:off x="3235909" y="5339482"/>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4" name="Group 143" descr="Icon of a document with a padlock in the lower right corner">
            <a:extLst>
              <a:ext uri="{FF2B5EF4-FFF2-40B4-BE49-F238E27FC236}">
                <a16:creationId xmlns:a16="http://schemas.microsoft.com/office/drawing/2014/main" id="{D45A1794-8944-4687-9205-ACE742E9139E}"/>
              </a:ext>
            </a:extLst>
          </p:cNvPr>
          <p:cNvGrpSpPr/>
          <p:nvPr/>
        </p:nvGrpSpPr>
        <p:grpSpPr>
          <a:xfrm>
            <a:off x="3088645" y="4229662"/>
            <a:ext cx="648329" cy="648421"/>
            <a:chOff x="3031668" y="5400675"/>
            <a:chExt cx="702132" cy="702232"/>
          </a:xfrm>
        </p:grpSpPr>
        <p:grpSp>
          <p:nvGrpSpPr>
            <p:cNvPr id="145" name="Group 144">
              <a:extLst>
                <a:ext uri="{FF2B5EF4-FFF2-40B4-BE49-F238E27FC236}">
                  <a16:creationId xmlns:a16="http://schemas.microsoft.com/office/drawing/2014/main" id="{23A33A01-18DA-492B-8B7E-C6FA7944C3CB}"/>
                </a:ext>
                <a:ext uri="{C183D7F6-B498-43B3-948B-1728B52AA6E4}">
                  <adec:decorative xmlns:adec="http://schemas.microsoft.com/office/drawing/2017/decorative" val="1"/>
                </a:ext>
              </a:extLst>
            </p:cNvPr>
            <p:cNvGrpSpPr/>
            <p:nvPr/>
          </p:nvGrpSpPr>
          <p:grpSpPr>
            <a:xfrm>
              <a:off x="3031668" y="5400675"/>
              <a:ext cx="702132" cy="702232"/>
              <a:chOff x="7962901" y="3032919"/>
              <a:chExt cx="981074" cy="981076"/>
            </a:xfrm>
          </p:grpSpPr>
          <p:sp>
            <p:nvSpPr>
              <p:cNvPr id="147" name="Freeform 5">
                <a:extLst>
                  <a:ext uri="{FF2B5EF4-FFF2-40B4-BE49-F238E27FC236}">
                    <a16:creationId xmlns:a16="http://schemas.microsoft.com/office/drawing/2014/main" id="{73CCDDDB-DC15-40C3-8198-43732ADBD26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48" name="Freeform 6">
                <a:extLst>
                  <a:ext uri="{FF2B5EF4-FFF2-40B4-BE49-F238E27FC236}">
                    <a16:creationId xmlns:a16="http://schemas.microsoft.com/office/drawing/2014/main" id="{BA96CE7A-F3C4-4096-AB4B-4609AB767ED8}"/>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6" name="document_6" title="Icon of a document with a padlock in the lower right corner">
              <a:extLst>
                <a:ext uri="{FF2B5EF4-FFF2-40B4-BE49-F238E27FC236}">
                  <a16:creationId xmlns:a16="http://schemas.microsoft.com/office/drawing/2014/main" id="{C7E1EEEA-F4E4-4486-9D7F-748076ACFD60}"/>
                </a:ext>
              </a:extLst>
            </p:cNvPr>
            <p:cNvSpPr>
              <a:spLocks noChangeAspect="1" noEditPoints="1"/>
            </p:cNvSpPr>
            <p:nvPr/>
          </p:nvSpPr>
          <p:spPr bwMode="auto">
            <a:xfrm>
              <a:off x="3236430" y="5568911"/>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descr="Icon of a handshake">
            <a:extLst>
              <a:ext uri="{FF2B5EF4-FFF2-40B4-BE49-F238E27FC236}">
                <a16:creationId xmlns:a16="http://schemas.microsoft.com/office/drawing/2014/main" id="{46C48B70-BB25-4BD1-94D5-901B62AAF413}"/>
              </a:ext>
            </a:extLst>
          </p:cNvPr>
          <p:cNvGrpSpPr/>
          <p:nvPr/>
        </p:nvGrpSpPr>
        <p:grpSpPr>
          <a:xfrm>
            <a:off x="3088645" y="4979578"/>
            <a:ext cx="648329" cy="648421"/>
            <a:chOff x="3088645" y="4979578"/>
            <a:chExt cx="648329" cy="648421"/>
          </a:xfrm>
        </p:grpSpPr>
        <p:grpSp>
          <p:nvGrpSpPr>
            <p:cNvPr id="92" name="Group 91">
              <a:extLst>
                <a:ext uri="{FF2B5EF4-FFF2-40B4-BE49-F238E27FC236}">
                  <a16:creationId xmlns:a16="http://schemas.microsoft.com/office/drawing/2014/main" id="{86EA945C-C058-4764-8722-EDCA9D0AC980}"/>
                </a:ext>
                <a:ext uri="{C183D7F6-B498-43B3-948B-1728B52AA6E4}">
                  <adec:decorative xmlns:adec="http://schemas.microsoft.com/office/drawing/2017/decorative" val="1"/>
                </a:ext>
              </a:extLst>
            </p:cNvPr>
            <p:cNvGrpSpPr/>
            <p:nvPr/>
          </p:nvGrpSpPr>
          <p:grpSpPr>
            <a:xfrm>
              <a:off x="3088645" y="4979578"/>
              <a:ext cx="648329" cy="648421"/>
              <a:chOff x="7962901" y="3032919"/>
              <a:chExt cx="981074" cy="981076"/>
            </a:xfrm>
          </p:grpSpPr>
          <p:sp>
            <p:nvSpPr>
              <p:cNvPr id="94" name="Freeform 5">
                <a:extLst>
                  <a:ext uri="{FF2B5EF4-FFF2-40B4-BE49-F238E27FC236}">
                    <a16:creationId xmlns:a16="http://schemas.microsoft.com/office/drawing/2014/main" id="{2B5E6A94-C6D5-42AF-B89B-310056DC042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5" name="Freeform 6">
                <a:extLst>
                  <a:ext uri="{FF2B5EF4-FFF2-40B4-BE49-F238E27FC236}">
                    <a16:creationId xmlns:a16="http://schemas.microsoft.com/office/drawing/2014/main" id="{1D0893B1-8F26-4D9A-AEE0-0CF8243D6CB2}"/>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Commitments_EC4D" title="Icon of a handshake">
              <a:extLst>
                <a:ext uri="{FF2B5EF4-FFF2-40B4-BE49-F238E27FC236}">
                  <a16:creationId xmlns:a16="http://schemas.microsoft.com/office/drawing/2014/main" id="{6BC5F7E4-0329-434C-81BE-B0BE2159CF29}"/>
                </a:ext>
              </a:extLst>
            </p:cNvPr>
            <p:cNvSpPr>
              <a:spLocks noChangeAspect="1" noEditPoints="1"/>
            </p:cNvSpPr>
            <p:nvPr/>
          </p:nvSpPr>
          <p:spPr bwMode="auto">
            <a:xfrm>
              <a:off x="3236845" y="5138799"/>
              <a:ext cx="351930" cy="32997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descr="Icon of a triangle with an exclaimation point inside">
            <a:extLst>
              <a:ext uri="{FF2B5EF4-FFF2-40B4-BE49-F238E27FC236}">
                <a16:creationId xmlns:a16="http://schemas.microsoft.com/office/drawing/2014/main" id="{7FF0D7A0-1949-4D07-93E2-0F0F7294D7E5}"/>
              </a:ext>
            </a:extLst>
          </p:cNvPr>
          <p:cNvGrpSpPr/>
          <p:nvPr/>
        </p:nvGrpSpPr>
        <p:grpSpPr>
          <a:xfrm>
            <a:off x="3088645" y="5729497"/>
            <a:ext cx="648329" cy="648421"/>
            <a:chOff x="3088645" y="5729497"/>
            <a:chExt cx="648329" cy="648421"/>
          </a:xfrm>
        </p:grpSpPr>
        <p:grpSp>
          <p:nvGrpSpPr>
            <p:cNvPr id="69" name="Group 68">
              <a:extLst>
                <a:ext uri="{FF2B5EF4-FFF2-40B4-BE49-F238E27FC236}">
                  <a16:creationId xmlns:a16="http://schemas.microsoft.com/office/drawing/2014/main" id="{22C50F0A-4575-4D6F-8DB6-A50B528B4CE9}"/>
                </a:ext>
                <a:ext uri="{C183D7F6-B498-43B3-948B-1728B52AA6E4}">
                  <adec:decorative xmlns:adec="http://schemas.microsoft.com/office/drawing/2017/decorative" val="1"/>
                </a:ext>
              </a:extLst>
            </p:cNvPr>
            <p:cNvGrpSpPr/>
            <p:nvPr/>
          </p:nvGrpSpPr>
          <p:grpSpPr>
            <a:xfrm>
              <a:off x="3088645" y="5729497"/>
              <a:ext cx="648329" cy="648421"/>
              <a:chOff x="7962901" y="3032919"/>
              <a:chExt cx="981074" cy="981076"/>
            </a:xfrm>
          </p:grpSpPr>
          <p:sp>
            <p:nvSpPr>
              <p:cNvPr id="71" name="Freeform 5">
                <a:extLst>
                  <a:ext uri="{FF2B5EF4-FFF2-40B4-BE49-F238E27FC236}">
                    <a16:creationId xmlns:a16="http://schemas.microsoft.com/office/drawing/2014/main" id="{4890D324-FE1E-4AB7-87CF-120FF0F2B74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2" name="Freeform 6">
                <a:extLst>
                  <a:ext uri="{FF2B5EF4-FFF2-40B4-BE49-F238E27FC236}">
                    <a16:creationId xmlns:a16="http://schemas.microsoft.com/office/drawing/2014/main" id="{0B1DDED4-251A-449B-B10E-EE240004283E}"/>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 name="Warning_E7BA" title="Icon of a triangle with an exclaimation point inside">
              <a:extLst>
                <a:ext uri="{FF2B5EF4-FFF2-40B4-BE49-F238E27FC236}">
                  <a16:creationId xmlns:a16="http://schemas.microsoft.com/office/drawing/2014/main" id="{9DFE63A3-D678-4DA8-8259-7FF0BAA1A775}"/>
                </a:ext>
              </a:extLst>
            </p:cNvPr>
            <p:cNvSpPr>
              <a:spLocks noChangeAspect="1" noEditPoints="1"/>
            </p:cNvSpPr>
            <p:nvPr/>
          </p:nvSpPr>
          <p:spPr bwMode="auto">
            <a:xfrm>
              <a:off x="3249333" y="5865030"/>
              <a:ext cx="326952" cy="32711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1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Which statement correctly identifies when input and output variables are defined?</a:t>
            </a:r>
          </a:p>
        </p:txBody>
      </p:sp>
      <p:sp>
        <p:nvSpPr>
          <p:cNvPr id="2" name="Text Placeholder 1"/>
          <p:cNvSpPr>
            <a:spLocks noGrp="1"/>
          </p:cNvSpPr>
          <p:nvPr>
            <p:ph type="body" sz="quarter" idx="15"/>
          </p:nvPr>
        </p:nvSpPr>
        <p:spPr/>
        <p:txBody>
          <a:bodyPr/>
          <a:lstStyle/>
          <a:p>
            <a:pPr lvl="1"/>
            <a:r>
              <a:rPr lang="en-US" dirty="0"/>
              <a:t>Which entity will request a default value when it is defined?</a:t>
            </a:r>
          </a:p>
        </p:txBody>
      </p:sp>
      <p:sp>
        <p:nvSpPr>
          <p:cNvPr id="3" name="Text Placeholder 2"/>
          <p:cNvSpPr>
            <a:spLocks noGrp="1"/>
          </p:cNvSpPr>
          <p:nvPr>
            <p:ph type="body" sz="quarter" idx="17"/>
          </p:nvPr>
        </p:nvSpPr>
        <p:spPr/>
        <p:txBody>
          <a:bodyPr/>
          <a:lstStyle/>
          <a:p>
            <a:pPr lvl="1"/>
            <a:r>
              <a:rPr lang="en-US" dirty="0"/>
              <a:t>What is the data type option of the input variable?</a:t>
            </a:r>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86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2605842"/>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Create a desktop flow with predefined inputs.</a:t>
            </a:r>
          </a:p>
          <a:p>
            <a:pPr marL="342900" lvl="1" indent="-342900">
              <a:buFont typeface="Arial" panose="020B0604020202020204" pitchFamily="34" charset="0"/>
              <a:buChar char="•"/>
            </a:pPr>
            <a:r>
              <a:rPr lang="en-US" dirty="0"/>
              <a:t>Record actions that are performed in the desktop-based Contoso Invoicing application by using these inputs and capturing application data for output.</a:t>
            </a:r>
          </a:p>
          <a:p>
            <a:pPr marL="342900" lvl="1" indent="-342900">
              <a:buFont typeface="Arial" panose="020B0604020202020204" pitchFamily="34" charset="0"/>
              <a:buChar char="•"/>
            </a:pPr>
            <a:r>
              <a:rPr lang="en-US" dirty="0"/>
              <a:t>Perform a test run of a new desktop flow with a new set of inputs.</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6011269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3:Integrate desktop flows with Outlook connector in Power Automate for desktop</a:t>
            </a:r>
          </a:p>
        </p:txBody>
      </p:sp>
      <p:sp>
        <p:nvSpPr>
          <p:cNvPr id="3" name="Lock" title="Icon of a padlock">
            <a:extLst>
              <a:ext uri="{FF2B5EF4-FFF2-40B4-BE49-F238E27FC236}">
                <a16:creationId xmlns:a16="http://schemas.microsoft.com/office/drawing/2014/main" id="{8E44ABBB-315F-606E-B85D-2A051F2E9AC7}"/>
              </a:ext>
            </a:extLst>
          </p:cNvPr>
          <p:cNvSpPr>
            <a:spLocks noChangeAspect="1" noEditPoints="1"/>
          </p:cNvSpPr>
          <p:nvPr/>
        </p:nvSpPr>
        <p:spPr bwMode="auto">
          <a:xfrm>
            <a:off x="10247071" y="2732870"/>
            <a:ext cx="981365" cy="13716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57513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2298065"/>
          </a:xfrm>
        </p:spPr>
        <p:txBody>
          <a:bodyPr/>
          <a:lstStyle/>
          <a:p>
            <a:r>
              <a:rPr lang="en-US" dirty="0"/>
              <a:t>In this module, you will:</a:t>
            </a:r>
          </a:p>
          <a:p>
            <a:pPr marL="342900" lvl="1" indent="-342900">
              <a:buFont typeface="Arial" panose="020B0604020202020204" pitchFamily="34" charset="0"/>
              <a:buChar char="•"/>
            </a:pPr>
            <a:r>
              <a:rPr lang="en-US" dirty="0"/>
              <a:t>Create a new solution to package the complete invoice processing solution.</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Create a new cloud flow that initiates the invoicing process through the receipt of an email.</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an invoicing desktop flow into a new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new cloud flow.</a:t>
            </a:r>
          </a:p>
        </p:txBody>
      </p:sp>
    </p:spTree>
    <p:extLst>
      <p:ext uri="{BB962C8B-B14F-4D97-AF65-F5344CB8AC3E}">
        <p14:creationId xmlns:p14="http://schemas.microsoft.com/office/powerpoint/2010/main" val="3862034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Build a cloud flow that is triggered in Outlook</a:t>
            </a:r>
          </a:p>
        </p:txBody>
      </p:sp>
      <p:sp>
        <p:nvSpPr>
          <p:cNvPr id="3" name="Content Placeholder 2"/>
          <p:cNvSpPr>
            <a:spLocks noGrp="1"/>
          </p:cNvSpPr>
          <p:nvPr>
            <p:ph sz="quarter" idx="10"/>
          </p:nvPr>
        </p:nvSpPr>
        <p:spPr>
          <a:xfrm>
            <a:off x="419100" y="1456897"/>
            <a:ext cx="11340811" cy="4647426"/>
          </a:xfrm>
        </p:spPr>
        <p:txBody>
          <a:bodyPr/>
          <a:lstStyle/>
          <a:p>
            <a:r>
              <a:rPr lang="en-US" dirty="0"/>
              <a:t>How to build a cloud flow that is triggered in Outlook:</a:t>
            </a:r>
          </a:p>
          <a:p>
            <a:pPr marL="342900" lvl="1" indent="-342900">
              <a:buFont typeface="Arial" panose="020B0604020202020204" pitchFamily="34" charset="0"/>
              <a:buChar char="•"/>
            </a:pPr>
            <a:r>
              <a:rPr lang="en-US" sz="1800" dirty="0"/>
              <a:t>Go to powerautomate.microsoft.com to get started, select Solutions on the left navigation menu, and then select New solution.</a:t>
            </a:r>
          </a:p>
          <a:p>
            <a:pPr marL="342900" lvl="1" indent="-342900">
              <a:buFont typeface="Arial" panose="020B0604020202020204" pitchFamily="34" charset="0"/>
              <a:buChar char="•"/>
            </a:pPr>
            <a:r>
              <a:rPr lang="en-US" sz="1800" b="0" i="0" dirty="0">
                <a:solidFill>
                  <a:srgbClr val="171717"/>
                </a:solidFill>
                <a:effectLst/>
              </a:rPr>
              <a:t>Set the display name for your solution and set the publisher as CDS Default Publisher and then select Create.</a:t>
            </a:r>
          </a:p>
          <a:p>
            <a:pPr marL="342900" lvl="1" indent="-342900">
              <a:buFont typeface="Arial" panose="020B0604020202020204" pitchFamily="34" charset="0"/>
              <a:buChar char="•"/>
            </a:pPr>
            <a:r>
              <a:rPr lang="en-US" sz="1800" dirty="0"/>
              <a:t>After you have selected create, the Solutions screen will populate with your new solution. Select the name (in this case Invoice processing solution) to open it.</a:t>
            </a:r>
            <a:endParaRPr lang="en-US" sz="1800" dirty="0">
              <a:solidFill>
                <a:srgbClr val="171717"/>
              </a:solidFill>
            </a:endParaRPr>
          </a:p>
          <a:p>
            <a:pPr marL="342900" lvl="1" indent="-342900">
              <a:buFont typeface="Arial" panose="020B0604020202020204" pitchFamily="34" charset="0"/>
              <a:buChar char="•"/>
            </a:pPr>
            <a:r>
              <a:rPr lang="en-US" sz="1800" dirty="0"/>
              <a:t>This screen is where you will create and edit flows that are specific to this solution. To create a new solution-aware flow, select Cloud flows, Automation, Cloud flow then Automated.</a:t>
            </a:r>
            <a:endParaRPr lang="en-US" sz="1800" dirty="0">
              <a:solidFill>
                <a:srgbClr val="171717"/>
              </a:solidFill>
            </a:endParaRPr>
          </a:p>
          <a:p>
            <a:pPr marL="342900" lvl="1" indent="-342900">
              <a:buFont typeface="Arial" panose="020B0604020202020204" pitchFamily="34" charset="0"/>
              <a:buChar char="•"/>
            </a:pPr>
            <a:r>
              <a:rPr lang="en-US" sz="1800" dirty="0"/>
              <a:t>Name your flow. The following flow has been named Use Outlook email to trigger a Desktop flow, but you can choose whatever name you want. Search the actions to find When a new email arrives (V3). Click on Create.</a:t>
            </a:r>
          </a:p>
          <a:p>
            <a:pPr marL="342900" lvl="1" indent="-342900">
              <a:buFont typeface="Arial" panose="020B0604020202020204" pitchFamily="34" charset="0"/>
              <a:buChar char="•"/>
            </a:pPr>
            <a:r>
              <a:rPr lang="en-US" sz="1800" dirty="0"/>
              <a:t>You may need to wait for Outlook to log in, configure gateway connection, etc.</a:t>
            </a:r>
          </a:p>
        </p:txBody>
      </p:sp>
    </p:spTree>
    <p:extLst>
      <p:ext uri="{BB962C8B-B14F-4D97-AF65-F5344CB8AC3E}">
        <p14:creationId xmlns:p14="http://schemas.microsoft.com/office/powerpoint/2010/main" val="4840939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Test your new flow</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154983"/>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154984"/>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Several steps to test your new flow:</a:t>
            </a:r>
          </a:p>
          <a:p>
            <a:pPr marL="342900" indent="-342900">
              <a:buFont typeface="Arial" panose="020B0604020202020204" pitchFamily="34" charset="0"/>
              <a:buChar char="•"/>
            </a:pPr>
            <a:r>
              <a:rPr lang="en-US" sz="2000" dirty="0">
                <a:solidFill>
                  <a:srgbClr val="171717"/>
                </a:solidFill>
                <a:latin typeface="Segoe UI" panose="020B0502040204020203" pitchFamily="34" charset="0"/>
              </a:rPr>
              <a:t>Select Test in the upper-right corner of the screen and then select Manually &gt; Save &amp; Test, </a:t>
            </a:r>
            <a:r>
              <a:rPr lang="en-US" sz="2000" b="0" i="0" dirty="0">
                <a:solidFill>
                  <a:srgbClr val="171717"/>
                </a:solidFill>
                <a:effectLst/>
                <a:latin typeface="Segoe UI" panose="020B0502040204020203" pitchFamily="34" charset="0"/>
              </a:rPr>
              <a:t>as shown on the right.</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Open the Power Automate for desktop application and send yourself an email.</a:t>
            </a: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p:txBody>
      </p:sp>
      <p:pic>
        <p:nvPicPr>
          <p:cNvPr id="8194" name="Picture 2" descr="Screenshot of the Manually option selected for Test Flow.">
            <a:extLst>
              <a:ext uri="{FF2B5EF4-FFF2-40B4-BE49-F238E27FC236}">
                <a16:creationId xmlns:a16="http://schemas.microsoft.com/office/drawing/2014/main" id="{6399ECD9-C0F1-0D20-6E06-28BF7D667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163" y="1581580"/>
            <a:ext cx="3267075"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0146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When you are given multiple versions of actions within Power Automate, which version should you typically select?</a:t>
            </a:r>
          </a:p>
        </p:txBody>
      </p:sp>
      <p:sp>
        <p:nvSpPr>
          <p:cNvPr id="2" name="Text Placeholder 1"/>
          <p:cNvSpPr>
            <a:spLocks noGrp="1"/>
          </p:cNvSpPr>
          <p:nvPr>
            <p:ph type="body" sz="quarter" idx="15"/>
          </p:nvPr>
        </p:nvSpPr>
        <p:spPr/>
        <p:txBody>
          <a:bodyPr/>
          <a:lstStyle/>
          <a:p>
            <a:pPr lvl="1"/>
            <a:r>
              <a:rPr lang="en-US" dirty="0"/>
              <a:t>What is a solution in Power Automate?</a:t>
            </a:r>
          </a:p>
        </p:txBody>
      </p:sp>
      <p:sp>
        <p:nvSpPr>
          <p:cNvPr id="3" name="Text Placeholder 2"/>
          <p:cNvSpPr>
            <a:spLocks noGrp="1"/>
          </p:cNvSpPr>
          <p:nvPr>
            <p:ph type="body" sz="quarter" idx="17"/>
          </p:nvPr>
        </p:nvSpPr>
        <p:spPr/>
        <p:txBody>
          <a:bodyPr/>
          <a:lstStyle/>
          <a:p>
            <a:pPr lvl="1"/>
            <a:r>
              <a:rPr lang="en-US" dirty="0"/>
              <a:t>Can you create and edit flows by using Outlook?</a:t>
            </a:r>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203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2298065"/>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Create a new solution to package the complete invoice processing solution.</a:t>
            </a:r>
          </a:p>
          <a:p>
            <a:pPr marL="342900" lvl="1" indent="-342900">
              <a:buFont typeface="Arial" panose="020B0604020202020204" pitchFamily="34" charset="0"/>
              <a:buChar char="•"/>
            </a:pPr>
            <a:r>
              <a:rPr lang="en-US" dirty="0"/>
              <a:t>Create a new cloud flow that initiates the invoicing process through the receipt of an email.</a:t>
            </a:r>
          </a:p>
          <a:p>
            <a:pPr marL="342900" lvl="1" indent="-342900">
              <a:buFont typeface="Arial" panose="020B0604020202020204" pitchFamily="34" charset="0"/>
              <a:buChar char="•"/>
            </a:pPr>
            <a:r>
              <a:rPr lang="en-US" dirty="0"/>
              <a:t>Integrate an invoicing desktop flow into a new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new cloud flow.</a:t>
            </a:r>
          </a:p>
        </p:txBody>
      </p:sp>
    </p:spTree>
    <p:extLst>
      <p:ext uri="{BB962C8B-B14F-4D97-AF65-F5344CB8AC3E}">
        <p14:creationId xmlns:p14="http://schemas.microsoft.com/office/powerpoint/2010/main" val="4519163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4:Connect a cloud flow to desktop flows in Power Automate for desktop</a:t>
            </a:r>
          </a:p>
        </p:txBody>
      </p:sp>
      <p:sp>
        <p:nvSpPr>
          <p:cNvPr id="2" name="safe" title="Icon of a locked safe">
            <a:extLst>
              <a:ext uri="{FF2B5EF4-FFF2-40B4-BE49-F238E27FC236}">
                <a16:creationId xmlns:a16="http://schemas.microsoft.com/office/drawing/2014/main" id="{705F25C7-A223-D539-20B9-8F9FD0539AC7}"/>
              </a:ext>
            </a:extLst>
          </p:cNvPr>
          <p:cNvSpPr>
            <a:spLocks noChangeAspect="1" noEditPoints="1"/>
          </p:cNvSpPr>
          <p:nvPr/>
        </p:nvSpPr>
        <p:spPr bwMode="auto">
          <a:xfrm>
            <a:off x="10065662" y="2732870"/>
            <a:ext cx="1294097" cy="137160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343669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3103414"/>
          </a:xfrm>
        </p:spPr>
        <p:txBody>
          <a:bodyPr/>
          <a:lstStyle/>
          <a:p>
            <a:r>
              <a:rPr lang="en-US" dirty="0"/>
              <a:t>In this module, you will:</a:t>
            </a:r>
          </a:p>
          <a:p>
            <a:pPr marL="342900" lvl="1" indent="-342900">
              <a:buFont typeface="Arial" panose="020B0604020202020204" pitchFamily="34" charset="0"/>
              <a:buChar char="•"/>
            </a:pPr>
            <a:r>
              <a:rPr lang="en-US" dirty="0"/>
              <a:t>Create a cloud flow.</a:t>
            </a:r>
          </a:p>
          <a:p>
            <a:pPr marL="342900" lvl="1" indent="-342900">
              <a:buFont typeface="Arial" panose="020B0604020202020204" pitchFamily="34" charset="0"/>
              <a:buChar char="•"/>
            </a:pPr>
            <a:r>
              <a:rPr lang="en-US" dirty="0"/>
              <a:t>Configure the on-premises data gateway to enable the cloud flow to run the desktop flow on your device.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Add the desktop flow to the new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new cloud flow.</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2620187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1:Build your first Power Automate for desktop flow</a:t>
            </a:r>
          </a:p>
        </p:txBody>
      </p:sp>
      <p:sp>
        <p:nvSpPr>
          <p:cNvPr id="15" name="Fingerprint_E928" title="Icon of a fingerprint">
            <a:extLst>
              <a:ext uri="{FF2B5EF4-FFF2-40B4-BE49-F238E27FC236}">
                <a16:creationId xmlns:a16="http://schemas.microsoft.com/office/drawing/2014/main" id="{1F22C791-5EC3-0D46-723E-CD3C790ECCEF}"/>
              </a:ext>
            </a:extLst>
          </p:cNvPr>
          <p:cNvSpPr>
            <a:spLocks noChangeAspect="1" noEditPoints="1"/>
          </p:cNvSpPr>
          <p:nvPr/>
        </p:nvSpPr>
        <p:spPr bwMode="auto">
          <a:xfrm>
            <a:off x="10287167" y="2743200"/>
            <a:ext cx="1019920" cy="137160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2281750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 gateway connection</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830997"/>
          </a:xfrm>
        </p:spPr>
        <p:txBody>
          <a:bodyPr/>
          <a:lstStyle/>
          <a:p>
            <a:r>
              <a:rPr lang="en-US" dirty="0">
                <a:solidFill>
                  <a:schemeClr val="tx1"/>
                </a:solidFill>
              </a:rPr>
              <a:t>Go to Power Automate and select My flows &gt; Install &gt; On-premises data gateway.</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23439"/>
          </a:xfrm>
        </p:spPr>
        <p:txBody>
          <a:bodyPr/>
          <a:lstStyle/>
          <a:p>
            <a:r>
              <a:rPr lang="en-US" dirty="0">
                <a:solidFill>
                  <a:schemeClr val="tx1"/>
                </a:solidFill>
              </a:rPr>
              <a:t>After completing the installation, enter your email address to sign in. Next, select the Register a new gateway on this computer option and then select Next.</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830997"/>
          </a:xfrm>
        </p:spPr>
        <p:txBody>
          <a:bodyPr/>
          <a:lstStyle/>
          <a:p>
            <a:r>
              <a:rPr lang="en-US" dirty="0">
                <a:solidFill>
                  <a:schemeClr val="tx1"/>
                </a:solidFill>
              </a:rPr>
              <a:t>Choose a name for your gateway. Next, choose a recovery key. Select Configure.</a:t>
            </a:r>
          </a:p>
        </p:txBody>
      </p:sp>
      <p:pic>
        <p:nvPicPr>
          <p:cNvPr id="9218" name="Picture 2" descr="Screenshot of the install on-premises data gateway feature.">
            <a:extLst>
              <a:ext uri="{FF2B5EF4-FFF2-40B4-BE49-F238E27FC236}">
                <a16:creationId xmlns:a16="http://schemas.microsoft.com/office/drawing/2014/main" id="{B1045447-EA28-F33C-9490-EC4775C2C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95" y="2382907"/>
            <a:ext cx="3493993" cy="132344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creenshot of the Register a new gateway on this computer feature.">
            <a:extLst>
              <a:ext uri="{FF2B5EF4-FFF2-40B4-BE49-F238E27FC236}">
                <a16:creationId xmlns:a16="http://schemas.microsoft.com/office/drawing/2014/main" id="{807FE8ED-8D4F-19D7-7725-980A369FE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000" y="1545501"/>
            <a:ext cx="3060318" cy="299825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Screenshot of the new on-premises data gateway details.">
            <a:extLst>
              <a:ext uri="{FF2B5EF4-FFF2-40B4-BE49-F238E27FC236}">
                <a16:creationId xmlns:a16="http://schemas.microsoft.com/office/drawing/2014/main" id="{3C9D46DE-23C4-50FA-2C13-7D0E35BA9B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8688" y="1589401"/>
            <a:ext cx="3163127" cy="291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2296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 new cloud flow(1/2)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830997"/>
          </a:xfrm>
        </p:spPr>
        <p:txBody>
          <a:bodyPr/>
          <a:lstStyle/>
          <a:p>
            <a:r>
              <a:rPr lang="en-US" dirty="0">
                <a:solidFill>
                  <a:schemeClr val="tx1"/>
                </a:solidFill>
              </a:rPr>
              <a:t>To begin creating your cloud flow, open Power Automate and select My flows &gt; Cloud flows.</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584775"/>
          </a:xfrm>
        </p:spPr>
        <p:txBody>
          <a:bodyPr/>
          <a:lstStyle/>
          <a:p>
            <a:r>
              <a:rPr lang="en-US" dirty="0">
                <a:solidFill>
                  <a:schemeClr val="tx1"/>
                </a:solidFill>
              </a:rPr>
              <a:t>Next, select New flow &gt; Instant cloud flow.</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323439"/>
          </a:xfrm>
        </p:spPr>
        <p:txBody>
          <a:bodyPr/>
          <a:lstStyle/>
          <a:p>
            <a:r>
              <a:rPr lang="en-US" dirty="0">
                <a:solidFill>
                  <a:schemeClr val="tx1"/>
                </a:solidFill>
              </a:rPr>
              <a:t>Name your flow. The screenshot shows the name as "Manual trigger Desktop flow to enter invoice." Select the Manually trigger a flow option and then select Create.</a:t>
            </a:r>
          </a:p>
        </p:txBody>
      </p:sp>
      <p:pic>
        <p:nvPicPr>
          <p:cNvPr id="10242" name="Picture 2" descr="Screenshot of the Cloud flows view.">
            <a:extLst>
              <a:ext uri="{FF2B5EF4-FFF2-40B4-BE49-F238E27FC236}">
                <a16:creationId xmlns:a16="http://schemas.microsoft.com/office/drawing/2014/main" id="{4E6C8156-C93C-B4A0-577C-57946CC93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36" y="2072500"/>
            <a:ext cx="3440963" cy="20130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creenshot of the New flow and Instant cloud flow options.">
            <a:extLst>
              <a:ext uri="{FF2B5EF4-FFF2-40B4-BE49-F238E27FC236}">
                <a16:creationId xmlns:a16="http://schemas.microsoft.com/office/drawing/2014/main" id="{4D4D6640-AA9D-11D9-6F09-611A16C73B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7732" y="2102738"/>
            <a:ext cx="3363089" cy="198281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creenshot of the Flow name field and trigger option list.">
            <a:extLst>
              <a:ext uri="{FF2B5EF4-FFF2-40B4-BE49-F238E27FC236}">
                <a16:creationId xmlns:a16="http://schemas.microsoft.com/office/drawing/2014/main" id="{EB4B9DDF-AA45-CED6-2B2C-0F99C9B8D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8641" y="2029196"/>
            <a:ext cx="3440963" cy="2186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2838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Create a new cloud flow(2/2)</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093429"/>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093428"/>
          </a:xfrm>
          <a:prstGeom prst="rect">
            <a:avLst/>
          </a:prstGeom>
          <a:solidFill>
            <a:schemeClr val="tx1">
              <a:lumMod val="10000"/>
              <a:lumOff val="90000"/>
            </a:schemeClr>
          </a:solidFill>
        </p:spPr>
        <p:txBody>
          <a:bodyPr wrap="square">
            <a:spAutoFit/>
          </a:bodyPr>
          <a:lstStyle/>
          <a:p>
            <a:pPr marL="342900" indent="-342900">
              <a:buFont typeface="Arial" panose="020B0604020202020204" pitchFamily="34" charset="0"/>
              <a:buChar char="•"/>
            </a:pPr>
            <a:r>
              <a:rPr lang="en-US" sz="2000" dirty="0"/>
              <a:t>When the screen changes to the flow builder, select New step and then search for and select Run a flow built with Power Automate for desktop.</a:t>
            </a:r>
          </a:p>
          <a:p>
            <a:pPr marL="342900" indent="-342900">
              <a:buFont typeface="Arial" panose="020B0604020202020204" pitchFamily="34" charset="0"/>
              <a:buChar char="•"/>
            </a:pPr>
            <a:r>
              <a:rPr lang="en-US" sz="2000" dirty="0"/>
              <a:t>In the Gateway name drop-down menu, select the gateway that you defined in the previous unit.</a:t>
            </a:r>
          </a:p>
          <a:p>
            <a:pPr marL="342900" indent="-342900">
              <a:buFont typeface="Arial" panose="020B0604020202020204" pitchFamily="34" charset="0"/>
              <a:buChar char="•"/>
            </a:pPr>
            <a:r>
              <a:rPr lang="en-US" sz="2000" dirty="0"/>
              <a:t>Several lines of code will appear. Separate the user domain and the username with a backslash (), as shown in the following screenshot. Select Create, </a:t>
            </a:r>
            <a:r>
              <a:rPr lang="en-US" sz="2000" b="0" i="0" dirty="0">
                <a:solidFill>
                  <a:srgbClr val="171717"/>
                </a:solidFill>
                <a:effectLst/>
              </a:rPr>
              <a:t>as shown on the right.</a:t>
            </a:r>
            <a:endParaRPr lang="en-US" sz="2000" dirty="0">
              <a:solidFill>
                <a:srgbClr val="171717"/>
              </a:solidFill>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p:txBody>
      </p:sp>
      <p:pic>
        <p:nvPicPr>
          <p:cNvPr id="11266" name="Picture 2" descr="Screenshot of desktop flow details.">
            <a:extLst>
              <a:ext uri="{FF2B5EF4-FFF2-40B4-BE49-F238E27FC236}">
                <a16:creationId xmlns:a16="http://schemas.microsoft.com/office/drawing/2014/main" id="{AC80FB48-9D4F-483C-63A1-A80C3D37D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042" y="1967947"/>
            <a:ext cx="4800059" cy="325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9675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Connect your cloud and desktop flows</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216539"/>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216539"/>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Several steps to connect your cloud and desktop flows:</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From the Desktop flow drop-down menu, select the name of your desired flow, and then in the Run Mode drop-down menu, select Attended - Runs when you're signed in.</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The following screenshot shows that the invoice flow requests an Amount, a Contact email, and an Account name to feed into the Contoso Invoicing app.</a:t>
            </a: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p:txBody>
      </p:sp>
      <p:pic>
        <p:nvPicPr>
          <p:cNvPr id="13314" name="Picture 2" descr="Screenshot of placeholders entered for Amount, Contact email, and Account name fields.">
            <a:extLst>
              <a:ext uri="{FF2B5EF4-FFF2-40B4-BE49-F238E27FC236}">
                <a16:creationId xmlns:a16="http://schemas.microsoft.com/office/drawing/2014/main" id="{6546FC09-13BD-AEEC-4A5F-4E191051B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174" y="1921142"/>
            <a:ext cx="5017807" cy="3288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0261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Test your new connection</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830997"/>
          </a:xfrm>
        </p:spPr>
        <p:txBody>
          <a:bodyPr/>
          <a:lstStyle/>
          <a:p>
            <a:r>
              <a:rPr lang="en-US" dirty="0">
                <a:solidFill>
                  <a:schemeClr val="tx1"/>
                </a:solidFill>
              </a:rPr>
              <a:t>Select Test in the upper-right corner of the screen, select the Manually option, and then select Test.</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077218"/>
          </a:xfrm>
        </p:spPr>
        <p:txBody>
          <a:bodyPr/>
          <a:lstStyle/>
          <a:p>
            <a:r>
              <a:rPr lang="en-US" dirty="0">
                <a:solidFill>
                  <a:schemeClr val="tx1"/>
                </a:solidFill>
              </a:rPr>
              <a:t>After a moment, a green checkmark should appear by your flow to indicate that it's ready for testing. Select Continue.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077218"/>
          </a:xfrm>
        </p:spPr>
        <p:txBody>
          <a:bodyPr/>
          <a:lstStyle/>
          <a:p>
            <a:r>
              <a:rPr lang="en-US" dirty="0">
                <a:solidFill>
                  <a:schemeClr val="tx1"/>
                </a:solidFill>
              </a:rPr>
              <a:t>Select Run flow and Done to watch your flow at work. When testing is complete, the following screen will indicate that your flow ran successfully.</a:t>
            </a:r>
          </a:p>
        </p:txBody>
      </p:sp>
      <p:pic>
        <p:nvPicPr>
          <p:cNvPr id="14338" name="Picture 2" descr="Screenshot of the Manually option selected for Test Flow.">
            <a:extLst>
              <a:ext uri="{FF2B5EF4-FFF2-40B4-BE49-F238E27FC236}">
                <a16:creationId xmlns:a16="http://schemas.microsoft.com/office/drawing/2014/main" id="{12F7FBBC-E876-90DB-0721-BF3C63784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695" y="1647205"/>
            <a:ext cx="2437779" cy="286584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Screenshot of the Continue button on the Run flow window.">
            <a:extLst>
              <a:ext uri="{FF2B5EF4-FFF2-40B4-BE49-F238E27FC236}">
                <a16:creationId xmlns:a16="http://schemas.microsoft.com/office/drawing/2014/main" id="{64A440AD-48DA-93F0-CFF5-34012908D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269" y="1582155"/>
            <a:ext cx="2437779" cy="293089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Screenshot of the successful flow message.">
            <a:extLst>
              <a:ext uri="{FF2B5EF4-FFF2-40B4-BE49-F238E27FC236}">
                <a16:creationId xmlns:a16="http://schemas.microsoft.com/office/drawing/2014/main" id="{2A67C1D6-1FC2-2713-634E-0112A44B1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683" y="2513580"/>
            <a:ext cx="3184068" cy="91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7099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How is the recovery key for a gateway generated?</a:t>
            </a:r>
          </a:p>
        </p:txBody>
      </p:sp>
      <p:sp>
        <p:nvSpPr>
          <p:cNvPr id="2" name="Text Placeholder 1"/>
          <p:cNvSpPr>
            <a:spLocks noGrp="1"/>
          </p:cNvSpPr>
          <p:nvPr>
            <p:ph type="body" sz="quarter" idx="15"/>
          </p:nvPr>
        </p:nvSpPr>
        <p:spPr/>
        <p:txBody>
          <a:bodyPr/>
          <a:lstStyle/>
          <a:p>
            <a:pPr lvl="1"/>
            <a:r>
              <a:rPr lang="en-US" dirty="0"/>
              <a:t>Is it correct that you should not use the keyboard and mouse while desktop flows are running?</a:t>
            </a:r>
          </a:p>
        </p:txBody>
      </p:sp>
      <p:sp>
        <p:nvSpPr>
          <p:cNvPr id="3" name="Text Placeholder 2"/>
          <p:cNvSpPr>
            <a:spLocks noGrp="1"/>
          </p:cNvSpPr>
          <p:nvPr>
            <p:ph type="body" sz="quarter" idx="17"/>
          </p:nvPr>
        </p:nvSpPr>
        <p:spPr/>
        <p:txBody>
          <a:bodyPr/>
          <a:lstStyle/>
          <a:p>
            <a:pPr lvl="1"/>
            <a:r>
              <a:rPr lang="en-US" b="0" i="0" dirty="0">
                <a:solidFill>
                  <a:srgbClr val="171717"/>
                </a:solidFill>
                <a:effectLst/>
                <a:latin typeface="Segoe UI" panose="020B0502040204020203" pitchFamily="34" charset="0"/>
              </a:rPr>
              <a:t>What is the bridge that allows you to connect desktop and cloud flows?</a:t>
            </a:r>
            <a:endParaRPr lang="en-US" dirty="0"/>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454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3103414"/>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Create a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Configure the on-premises data gateway to enable the cloud flow to run the desktop flow on your device.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Add the desktop flow to the new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new cloud flow.</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1340587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5:Use AI Builder to process invoice forms in Power Automate</a:t>
            </a:r>
          </a:p>
        </p:txBody>
      </p:sp>
      <p:sp>
        <p:nvSpPr>
          <p:cNvPr id="2" name="key" title="Icon of a key">
            <a:extLst>
              <a:ext uri="{FF2B5EF4-FFF2-40B4-BE49-F238E27FC236}">
                <a16:creationId xmlns:a16="http://schemas.microsoft.com/office/drawing/2014/main" id="{4C092734-7676-E0FA-93B8-E93250DAA359}"/>
              </a:ext>
            </a:extLst>
          </p:cNvPr>
          <p:cNvSpPr>
            <a:spLocks noChangeAspect="1" noEditPoints="1"/>
          </p:cNvSpPr>
          <p:nvPr/>
        </p:nvSpPr>
        <p:spPr bwMode="auto">
          <a:xfrm>
            <a:off x="10098702" y="2743200"/>
            <a:ext cx="1378673" cy="137160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685068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2298065"/>
          </a:xfrm>
        </p:spPr>
        <p:txBody>
          <a:bodyPr/>
          <a:lstStyle/>
          <a:p>
            <a:r>
              <a:rPr lang="en-US" dirty="0"/>
              <a:t>In this module, you will:</a:t>
            </a:r>
          </a:p>
          <a:p>
            <a:pPr marL="342900" lvl="1" indent="-342900">
              <a:buFont typeface="Arial" panose="020B0604020202020204" pitchFamily="34" charset="0"/>
              <a:buChar char="•"/>
            </a:pPr>
            <a:r>
              <a:rPr lang="en-US" dirty="0"/>
              <a:t>Build a new AI model for form processing.</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Train the new AI model to process Contoso Invoice forms.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the new AI model into an existing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updated cloud flow and associated AI Builder-based predictions.</a:t>
            </a:r>
          </a:p>
        </p:txBody>
      </p:sp>
    </p:spTree>
    <p:extLst>
      <p:ext uri="{BB962C8B-B14F-4D97-AF65-F5344CB8AC3E}">
        <p14:creationId xmlns:p14="http://schemas.microsoft.com/office/powerpoint/2010/main" val="20306428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Solution setup in Power Automate</a:t>
            </a:r>
          </a:p>
        </p:txBody>
      </p:sp>
      <p:sp>
        <p:nvSpPr>
          <p:cNvPr id="3" name="Content Placeholder 2"/>
          <p:cNvSpPr>
            <a:spLocks noGrp="1"/>
          </p:cNvSpPr>
          <p:nvPr>
            <p:ph sz="quarter" idx="10"/>
          </p:nvPr>
        </p:nvSpPr>
        <p:spPr>
          <a:xfrm>
            <a:off x="419100" y="1456897"/>
            <a:ext cx="11340811" cy="1297791"/>
          </a:xfrm>
        </p:spPr>
        <p:txBody>
          <a:bodyPr/>
          <a:lstStyle/>
          <a:p>
            <a:r>
              <a:rPr lang="en-US" dirty="0"/>
              <a:t>Definition of solution setup in Power Automate:</a:t>
            </a:r>
          </a:p>
          <a:p>
            <a:pPr marL="342900" lvl="1" indent="-342900">
              <a:buFont typeface="Arial" panose="020B0604020202020204" pitchFamily="34" charset="0"/>
              <a:buChar char="•"/>
            </a:pPr>
            <a:r>
              <a:rPr lang="en-US" dirty="0"/>
              <a:t>The solution includes a desktop flow that is built into Microsoft Power Automate for desktop to perform actions in an invoicing application.</a:t>
            </a:r>
          </a:p>
        </p:txBody>
      </p:sp>
    </p:spTree>
    <p:extLst>
      <p:ext uri="{BB962C8B-B14F-4D97-AF65-F5344CB8AC3E}">
        <p14:creationId xmlns:p14="http://schemas.microsoft.com/office/powerpoint/2010/main" val="39383742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2298065"/>
          </a:xfrm>
        </p:spPr>
        <p:txBody>
          <a:bodyPr/>
          <a:lstStyle/>
          <a:p>
            <a:r>
              <a:rPr lang="en-US" dirty="0"/>
              <a:t>In this module, you will:</a:t>
            </a:r>
          </a:p>
          <a:p>
            <a:pPr marL="342900" lvl="1" indent="-342900">
              <a:buFont typeface="Arial" panose="020B0604020202020204" pitchFamily="34" charset="0"/>
              <a:buChar char="•"/>
            </a:pPr>
            <a:r>
              <a:rPr lang="en-US" dirty="0"/>
              <a:t>Learn about Power Automate flows.</a:t>
            </a:r>
          </a:p>
          <a:p>
            <a:pPr marL="342900" lvl="1" indent="-342900">
              <a:buFont typeface="Arial" panose="020B0604020202020204" pitchFamily="34" charset="0"/>
              <a:buChar char="•"/>
            </a:pPr>
            <a:r>
              <a:rPr lang="en-US" dirty="0"/>
              <a:t>Create a new desktop flow.</a:t>
            </a:r>
          </a:p>
          <a:p>
            <a:pPr marL="342900" lvl="1" indent="-342900">
              <a:buFont typeface="Arial" panose="020B0604020202020204" pitchFamily="34" charset="0"/>
              <a:buChar char="•"/>
            </a:pPr>
            <a:r>
              <a:rPr lang="en-US" dirty="0"/>
              <a:t>Record actions that are performed in a desktop-based application.</a:t>
            </a:r>
          </a:p>
          <a:p>
            <a:pPr marL="342900" lvl="1" indent="-342900">
              <a:buFont typeface="Arial" panose="020B0604020202020204" pitchFamily="34" charset="0"/>
              <a:buChar char="•"/>
            </a:pPr>
            <a:r>
              <a:rPr lang="en-US" dirty="0"/>
              <a:t>Perform a test run of the new desktop flow.</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 form processing flow</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1077218"/>
          </a:xfrm>
        </p:spPr>
        <p:txBody>
          <a:bodyPr/>
          <a:lstStyle/>
          <a:p>
            <a:r>
              <a:rPr lang="en-US" dirty="0">
                <a:solidFill>
                  <a:schemeClr val="tx1"/>
                </a:solidFill>
              </a:rPr>
              <a:t>Begin in Power Automate and select AI Builder from the vertical menu and then select Models. Then select + Build a model.</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23439"/>
          </a:xfrm>
        </p:spPr>
        <p:txBody>
          <a:bodyPr/>
          <a:lstStyle/>
          <a:p>
            <a:r>
              <a:rPr lang="en-US" dirty="0">
                <a:solidFill>
                  <a:schemeClr val="tx1"/>
                </a:solidFill>
              </a:rPr>
              <a:t>This module uses the Form Processing model, which reads information from documents to extract pertinent details. Choose the appropriate model to continue. Select Get started.</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077218"/>
          </a:xfrm>
        </p:spPr>
        <p:txBody>
          <a:bodyPr/>
          <a:lstStyle/>
          <a:p>
            <a:r>
              <a:rPr lang="en-US" dirty="0">
                <a:solidFill>
                  <a:schemeClr val="tx1"/>
                </a:solidFill>
              </a:rPr>
              <a:t>A new screen will appear, which will demonstrate the process of creating and training your model. Select the pencil to rename the form.</a:t>
            </a:r>
          </a:p>
        </p:txBody>
      </p:sp>
      <p:pic>
        <p:nvPicPr>
          <p:cNvPr id="15362" name="Picture 2" descr="Screenshot of the Power Automate navigation with AI Builder and Build options highlighted.">
            <a:extLst>
              <a:ext uri="{FF2B5EF4-FFF2-40B4-BE49-F238E27FC236}">
                <a16:creationId xmlns:a16="http://schemas.microsoft.com/office/drawing/2014/main" id="{7EB2AA53-1133-F195-8254-D5B3B58B4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82" y="1790071"/>
            <a:ext cx="3294851" cy="238142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creenshot of the Form Processing Get started page.">
            <a:extLst>
              <a:ext uri="{FF2B5EF4-FFF2-40B4-BE49-F238E27FC236}">
                <a16:creationId xmlns:a16="http://schemas.microsoft.com/office/drawing/2014/main" id="{1D8DF0CC-7059-DC81-BABF-83AED274B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2940" y="2266122"/>
            <a:ext cx="3412674" cy="17592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creenshot of the Form Processing Get started page with rename button.">
            <a:extLst>
              <a:ext uri="{FF2B5EF4-FFF2-40B4-BE49-F238E27FC236}">
                <a16:creationId xmlns:a16="http://schemas.microsoft.com/office/drawing/2014/main" id="{8CDACE6C-C82A-064B-E724-1A107F9D1F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9469" y="2149785"/>
            <a:ext cx="3350468" cy="198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1470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Add fields and collections of documents(1/2)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1384995"/>
          </a:xfrm>
        </p:spPr>
        <p:txBody>
          <a:bodyPr/>
          <a:lstStyle/>
          <a:p>
            <a:r>
              <a:rPr lang="en-US" sz="1400" dirty="0">
                <a:solidFill>
                  <a:schemeClr val="tx1"/>
                </a:solidFill>
              </a:rPr>
              <a:t>To add fields, click on the drop-down arrow next to + Add and select Field, enter the field name in the provided text box and click Done. The following screenshot shows the Bill to field. Follow the same process for Contact, Date, and Total.</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307777"/>
          </a:xfrm>
        </p:spPr>
        <p:txBody>
          <a:bodyPr/>
          <a:lstStyle/>
          <a:p>
            <a:r>
              <a:rPr lang="en-US" sz="1400" dirty="0">
                <a:solidFill>
                  <a:schemeClr val="tx1"/>
                </a:solidFill>
              </a:rPr>
              <a:t>Select Next to continue.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169551"/>
          </a:xfrm>
        </p:spPr>
        <p:txBody>
          <a:bodyPr/>
          <a:lstStyle/>
          <a:p>
            <a:r>
              <a:rPr lang="en-US" sz="1400" dirty="0">
                <a:solidFill>
                  <a:schemeClr val="tx1"/>
                </a:solidFill>
              </a:rPr>
              <a:t>Next, you'll add collections of documents for your model to study. To add a new collection, select New collection. To rename the newly created collection, double-click the automated collection name.</a:t>
            </a:r>
          </a:p>
        </p:txBody>
      </p:sp>
      <p:pic>
        <p:nvPicPr>
          <p:cNvPr id="16386" name="Picture 2" descr="Screenshot of the add field name with done button.">
            <a:extLst>
              <a:ext uri="{FF2B5EF4-FFF2-40B4-BE49-F238E27FC236}">
                <a16:creationId xmlns:a16="http://schemas.microsoft.com/office/drawing/2014/main" id="{1E9BF3A6-F664-11AE-1D40-B27DF6A31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58" y="1628950"/>
            <a:ext cx="3441100" cy="257100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Screenshot of the added fields listed.">
            <a:extLst>
              <a:ext uri="{FF2B5EF4-FFF2-40B4-BE49-F238E27FC236}">
                <a16:creationId xmlns:a16="http://schemas.microsoft.com/office/drawing/2014/main" id="{8714F831-1802-A4B3-714D-7EE991726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1802" y="1764270"/>
            <a:ext cx="3454949" cy="2668582"/>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Screenshot of the Add collections of documents dialog box.">
            <a:extLst>
              <a:ext uri="{FF2B5EF4-FFF2-40B4-BE49-F238E27FC236}">
                <a16:creationId xmlns:a16="http://schemas.microsoft.com/office/drawing/2014/main" id="{79247740-68F5-C085-5D93-DD6F83949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7260" y="1794686"/>
            <a:ext cx="3380182" cy="240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4375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Add fields and collections of documents(2/2)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1600438"/>
          </a:xfrm>
        </p:spPr>
        <p:txBody>
          <a:bodyPr/>
          <a:lstStyle/>
          <a:p>
            <a:r>
              <a:rPr lang="en-US" sz="1400" dirty="0">
                <a:solidFill>
                  <a:schemeClr val="tx1"/>
                </a:solidFill>
              </a:rPr>
              <a:t>For this example, the collection has been renamed to Contoso and five invoice documents have been added, as shown in the following image. To add documents, select the plus sign (+), select Add documents, and then select your desired data source.</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84995"/>
          </a:xfrm>
        </p:spPr>
        <p:txBody>
          <a:bodyPr/>
          <a:lstStyle/>
          <a:p>
            <a:r>
              <a:rPr lang="en-US" sz="1400" dirty="0">
                <a:solidFill>
                  <a:schemeClr val="tx1"/>
                </a:solidFill>
              </a:rPr>
              <a:t>Select the documents that you want. An upload screen will appear, showing the documents that you've chosen. Select Upload documents, and a screen will display the status of each document. When the upload is complete, select Close.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954107"/>
          </a:xfrm>
        </p:spPr>
        <p:txBody>
          <a:bodyPr/>
          <a:lstStyle/>
          <a:p>
            <a:r>
              <a:rPr lang="en-US" sz="1400" dirty="0">
                <a:solidFill>
                  <a:schemeClr val="tx1"/>
                </a:solidFill>
              </a:rPr>
              <a:t>Now that you've completed your collection and have added your fields, you're ready to analyze and train your model. Simply click Next.</a:t>
            </a:r>
          </a:p>
        </p:txBody>
      </p:sp>
      <p:pic>
        <p:nvPicPr>
          <p:cNvPr id="17410" name="Picture 2" descr="Screenshot of Power Automate with Contoso selected and the Add documents button highlighted.">
            <a:extLst>
              <a:ext uri="{FF2B5EF4-FFF2-40B4-BE49-F238E27FC236}">
                <a16:creationId xmlns:a16="http://schemas.microsoft.com/office/drawing/2014/main" id="{61C18499-8D7E-E72B-09B0-3B29747FE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286" y="1977887"/>
            <a:ext cx="3369182" cy="190334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Screenshot of the Upload documents dialog box.">
            <a:extLst>
              <a:ext uri="{FF2B5EF4-FFF2-40B4-BE49-F238E27FC236}">
                <a16:creationId xmlns:a16="http://schemas.microsoft.com/office/drawing/2014/main" id="{846A5C60-E225-FEFF-F491-D533C1F57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86" y="1630020"/>
            <a:ext cx="3369182" cy="2747418"/>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Screenshot of the upload with next button.">
            <a:extLst>
              <a:ext uri="{FF2B5EF4-FFF2-40B4-BE49-F238E27FC236}">
                <a16:creationId xmlns:a16="http://schemas.microsoft.com/office/drawing/2014/main" id="{E85DAE3B-9DC3-4CF3-0D8D-A62729E0B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6609" y="1888434"/>
            <a:ext cx="3433327" cy="2489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6167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Analyze and train a model</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646331"/>
          </a:xfrm>
        </p:spPr>
        <p:txBody>
          <a:bodyPr/>
          <a:lstStyle/>
          <a:p>
            <a:r>
              <a:rPr lang="en-US" sz="1200" dirty="0">
                <a:solidFill>
                  <a:schemeClr val="tx1"/>
                </a:solidFill>
              </a:rPr>
              <a:t>When your collections are complete and all documents are uploaded, select Next to prompt Power Automate to analyze your documents.</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200329"/>
          </a:xfrm>
        </p:spPr>
        <p:txBody>
          <a:bodyPr/>
          <a:lstStyle/>
          <a:p>
            <a:r>
              <a:rPr lang="en-US" sz="1200" dirty="0">
                <a:solidFill>
                  <a:schemeClr val="tx1"/>
                </a:solidFill>
              </a:rPr>
              <a:t>When the analysis is complete, your documents will appear organized by collection. After you've identified all necessary fields, you can select the next document. When you've finished identifying the values for every field on every document, select Next.</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830997"/>
          </a:xfrm>
        </p:spPr>
        <p:txBody>
          <a:bodyPr/>
          <a:lstStyle/>
          <a:p>
            <a:r>
              <a:rPr lang="en-US" sz="1200" dirty="0">
                <a:solidFill>
                  <a:schemeClr val="tx1"/>
                </a:solidFill>
              </a:rPr>
              <a:t>Select Train to start training the model. This process might take a few minutes. When the process is done, select Go to Details page and select Publish on the following screen.</a:t>
            </a:r>
          </a:p>
        </p:txBody>
      </p:sp>
      <p:pic>
        <p:nvPicPr>
          <p:cNvPr id="18434" name="Picture 2" descr="Screenshot of the next button to start analysis.">
            <a:extLst>
              <a:ext uri="{FF2B5EF4-FFF2-40B4-BE49-F238E27FC236}">
                <a16:creationId xmlns:a16="http://schemas.microsoft.com/office/drawing/2014/main" id="{BA820398-BD3A-8BC2-CD3D-F173F81CD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45" y="1798163"/>
            <a:ext cx="3367126" cy="244101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Screenshot of the Show detected words dialog box with the Next button highlighted.">
            <a:extLst>
              <a:ext uri="{FF2B5EF4-FFF2-40B4-BE49-F238E27FC236}">
                <a16:creationId xmlns:a16="http://schemas.microsoft.com/office/drawing/2014/main" id="{614A2C02-EEDD-E1BD-470D-A5A09B1B5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384" y="1590261"/>
            <a:ext cx="3407786" cy="288603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Screenshot of the Model summary dialog box with the Train button highlighted.">
            <a:extLst>
              <a:ext uri="{FF2B5EF4-FFF2-40B4-BE49-F238E27FC236}">
                <a16:creationId xmlns:a16="http://schemas.microsoft.com/office/drawing/2014/main" id="{F728577A-9079-E792-BFE9-61405A7291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4301" y="1900442"/>
            <a:ext cx="3407786" cy="2114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446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Integrate the model into a cloud flow(1/2)</a:t>
            </a:r>
          </a:p>
        </p:txBody>
      </p:sp>
      <p:sp>
        <p:nvSpPr>
          <p:cNvPr id="3" name="Content Placeholder 2"/>
          <p:cNvSpPr>
            <a:spLocks noGrp="1"/>
          </p:cNvSpPr>
          <p:nvPr>
            <p:ph sz="quarter" idx="10"/>
          </p:nvPr>
        </p:nvSpPr>
        <p:spPr>
          <a:xfrm>
            <a:off x="419100" y="1456897"/>
            <a:ext cx="11340811" cy="4785926"/>
          </a:xfrm>
        </p:spPr>
        <p:txBody>
          <a:bodyPr/>
          <a:lstStyle/>
          <a:p>
            <a:r>
              <a:rPr lang="en-US" dirty="0"/>
              <a:t>How to integrate the model into a cloud flow:</a:t>
            </a:r>
          </a:p>
          <a:p>
            <a:pPr marL="342900" lvl="1" indent="-342900">
              <a:buFont typeface="Arial" panose="020B0604020202020204" pitchFamily="34" charset="0"/>
              <a:buChar char="•"/>
            </a:pPr>
            <a:r>
              <a:rPr lang="en-US" sz="1800" dirty="0"/>
              <a:t>To create it, select Solutions and then + New solution.</a:t>
            </a:r>
          </a:p>
          <a:p>
            <a:pPr marL="342900" lvl="1" indent="-342900">
              <a:buFont typeface="Arial" panose="020B0604020202020204" pitchFamily="34" charset="0"/>
              <a:buChar char="•"/>
            </a:pPr>
            <a:r>
              <a:rPr lang="en-US" sz="1800" dirty="0"/>
              <a:t>Populate the fields as shown below and then click on Create.</a:t>
            </a:r>
          </a:p>
          <a:p>
            <a:pPr marL="342900" lvl="1" indent="-342900">
              <a:buFont typeface="Arial" panose="020B0604020202020204" pitchFamily="34" charset="0"/>
              <a:buChar char="•"/>
            </a:pPr>
            <a:r>
              <a:rPr lang="en-US" sz="1800" dirty="0"/>
              <a:t>Select the new Solution you have just created.</a:t>
            </a:r>
          </a:p>
          <a:p>
            <a:pPr marL="342900" lvl="1" indent="-342900">
              <a:buFont typeface="Arial" panose="020B0604020202020204" pitchFamily="34" charset="0"/>
              <a:buChar char="•"/>
            </a:pPr>
            <a:r>
              <a:rPr lang="en-US" sz="1800" dirty="0"/>
              <a:t>First, click on All (0) then +New. In Automate, select Cloud flow and then select Automated.</a:t>
            </a:r>
          </a:p>
          <a:p>
            <a:pPr marL="342900" lvl="1" indent="-342900">
              <a:buFont typeface="Arial" panose="020B0604020202020204" pitchFamily="34" charset="0"/>
              <a:buChar char="•"/>
            </a:pPr>
            <a:r>
              <a:rPr lang="en-US" sz="1800" dirty="0"/>
              <a:t>Type Predict Outlook email as the flow name. Then search for Outlook and select When a new email arrives (V3). Click Create.</a:t>
            </a:r>
          </a:p>
          <a:p>
            <a:pPr marL="342900" lvl="1" indent="-342900">
              <a:buFont typeface="Arial" panose="020B0604020202020204" pitchFamily="34" charset="0"/>
              <a:buChar char="•"/>
            </a:pPr>
            <a:r>
              <a:rPr lang="en-US" sz="1800" dirty="0"/>
              <a:t>Click on Show advanced options and for Include Attachments and Only with Attachments select Yes.</a:t>
            </a:r>
          </a:p>
          <a:p>
            <a:pPr marL="342900" lvl="1" indent="-342900">
              <a:buFont typeface="Arial" panose="020B0604020202020204" pitchFamily="34" charset="0"/>
              <a:buChar char="•"/>
            </a:pPr>
            <a:r>
              <a:rPr lang="en-US" sz="1800" dirty="0"/>
              <a:t>Select + New step and then search for and select Predict under AI Builder.</a:t>
            </a:r>
          </a:p>
          <a:p>
            <a:pPr marL="342900" lvl="1" indent="-342900">
              <a:buFont typeface="Arial" panose="020B0604020202020204" pitchFamily="34" charset="0"/>
              <a:buChar char="•"/>
            </a:pPr>
            <a:r>
              <a:rPr lang="en-US" sz="1800" dirty="0"/>
              <a:t>Select the model that you want to use, For the document type, search for and select Attachments Content-Type in the Dynamic content menu.</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70912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Integrate the model into a cloud flow(2/2)</a:t>
            </a:r>
          </a:p>
        </p:txBody>
      </p:sp>
      <p:sp>
        <p:nvSpPr>
          <p:cNvPr id="3" name="Content Placeholder 2"/>
          <p:cNvSpPr>
            <a:spLocks noGrp="1"/>
          </p:cNvSpPr>
          <p:nvPr>
            <p:ph sz="quarter" idx="10"/>
          </p:nvPr>
        </p:nvSpPr>
        <p:spPr>
          <a:xfrm>
            <a:off x="419100" y="1456897"/>
            <a:ext cx="11340811" cy="3657411"/>
          </a:xfrm>
        </p:spPr>
        <p:txBody>
          <a:bodyPr/>
          <a:lstStyle/>
          <a:p>
            <a:r>
              <a:rPr lang="en-US" dirty="0"/>
              <a:t>How to integrate the model into a cloud flow:</a:t>
            </a:r>
          </a:p>
          <a:p>
            <a:pPr marL="342900" lvl="1" indent="-342900">
              <a:buFont typeface="Arial" panose="020B0604020202020204" pitchFamily="34" charset="0"/>
              <a:buChar char="•"/>
            </a:pPr>
            <a:r>
              <a:rPr lang="en-US" dirty="0"/>
              <a:t>You might need to open the Predict action again to specify the Attachment Content dynamic content for the document. Select Save.</a:t>
            </a:r>
          </a:p>
          <a:p>
            <a:pPr marL="342900" lvl="1" indent="-342900">
              <a:buFont typeface="Arial" panose="020B0604020202020204" pitchFamily="34" charset="0"/>
              <a:buChar char="•"/>
            </a:pPr>
            <a:r>
              <a:rPr lang="en-US" dirty="0"/>
              <a:t>While inside the Apply to each action, select Add an action. Search for and add the Send an email (V2) action.</a:t>
            </a:r>
          </a:p>
          <a:p>
            <a:pPr marL="342900" lvl="1" indent="-342900">
              <a:buFont typeface="Arial" panose="020B0604020202020204" pitchFamily="34" charset="0"/>
              <a:buChar char="•"/>
            </a:pPr>
            <a:r>
              <a:rPr lang="en-US" dirty="0"/>
              <a:t>Use Thanks for sending the invoice for the Subject. </a:t>
            </a:r>
          </a:p>
          <a:p>
            <a:pPr marL="342900" lvl="1" indent="-342900">
              <a:buFont typeface="Arial" panose="020B0604020202020204" pitchFamily="34" charset="0"/>
              <a:buChar char="•"/>
            </a:pPr>
            <a:r>
              <a:rPr lang="en-US" dirty="0"/>
              <a:t>Select Test in the upper-right corner of the screen, select the Manually option, and then select Save &amp; Test.</a:t>
            </a:r>
          </a:p>
          <a:p>
            <a:pPr marL="342900" lvl="1" indent="-342900">
              <a:buFont typeface="Arial" panose="020B0604020202020204" pitchFamily="34" charset="0"/>
              <a:buChar char="•"/>
            </a:pPr>
            <a:r>
              <a:rPr lang="en-US" dirty="0"/>
              <a:t>Send yourself an email with an attachment.</a:t>
            </a:r>
          </a:p>
        </p:txBody>
      </p:sp>
    </p:spTree>
    <p:extLst>
      <p:ext uri="{BB962C8B-B14F-4D97-AF65-F5344CB8AC3E}">
        <p14:creationId xmlns:p14="http://schemas.microsoft.com/office/powerpoint/2010/main" val="35158118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How many documents are needed to train the form processor?</a:t>
            </a:r>
          </a:p>
        </p:txBody>
      </p:sp>
      <p:sp>
        <p:nvSpPr>
          <p:cNvPr id="2" name="Text Placeholder 1"/>
          <p:cNvSpPr>
            <a:spLocks noGrp="1"/>
          </p:cNvSpPr>
          <p:nvPr>
            <p:ph type="body" sz="quarter" idx="15"/>
          </p:nvPr>
        </p:nvSpPr>
        <p:spPr/>
        <p:txBody>
          <a:bodyPr/>
          <a:lstStyle/>
          <a:p>
            <a:pPr lvl="1"/>
            <a:r>
              <a:rPr lang="en-US" b="0" i="0" dirty="0">
                <a:solidFill>
                  <a:srgbClr val="171717"/>
                </a:solidFill>
                <a:effectLst/>
                <a:latin typeface="Segoe UI" panose="020B0502040204020203" pitchFamily="34" charset="0"/>
              </a:rPr>
              <a:t>What does a collection hold in the form processor?</a:t>
            </a:r>
            <a:endParaRPr lang="en-US" dirty="0"/>
          </a:p>
        </p:txBody>
      </p:sp>
      <p:sp>
        <p:nvSpPr>
          <p:cNvPr id="3" name="Text Placeholder 2"/>
          <p:cNvSpPr>
            <a:spLocks noGrp="1"/>
          </p:cNvSpPr>
          <p:nvPr>
            <p:ph type="body" sz="quarter" idx="17"/>
          </p:nvPr>
        </p:nvSpPr>
        <p:spPr/>
        <p:txBody>
          <a:bodyPr/>
          <a:lstStyle/>
          <a:p>
            <a:pPr lvl="1"/>
            <a:r>
              <a:rPr lang="en-US" b="0" i="0" dirty="0">
                <a:solidFill>
                  <a:srgbClr val="171717"/>
                </a:solidFill>
                <a:effectLst/>
                <a:latin typeface="Segoe UI" panose="020B0502040204020203" pitchFamily="34" charset="0"/>
              </a:rPr>
              <a:t>What does the "Apply to each" action do in the created cloud flow?</a:t>
            </a:r>
            <a:endParaRPr lang="en-US" dirty="0"/>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642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2795637"/>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Build a new AI model for form processing.</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Train the new AI model to process Contoso Invoice forms.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the new AI model into an existing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updated cloud flow and associated AI Builder-based predictions.</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592843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6:Use the Teams connector in Power Automate</a:t>
            </a:r>
          </a:p>
        </p:txBody>
      </p:sp>
      <p:sp>
        <p:nvSpPr>
          <p:cNvPr id="6" name="document_6" title="Icon of a document with a padlock in the lower right corner">
            <a:extLst>
              <a:ext uri="{FF2B5EF4-FFF2-40B4-BE49-F238E27FC236}">
                <a16:creationId xmlns:a16="http://schemas.microsoft.com/office/drawing/2014/main" id="{43F07D47-3BC0-F826-45CF-15FEBDFDBF9B}"/>
              </a:ext>
            </a:extLst>
          </p:cNvPr>
          <p:cNvSpPr>
            <a:spLocks noChangeAspect="1" noEditPoints="1"/>
          </p:cNvSpPr>
          <p:nvPr/>
        </p:nvSpPr>
        <p:spPr bwMode="auto">
          <a:xfrm>
            <a:off x="10187563" y="2709000"/>
            <a:ext cx="1152002" cy="144000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302034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3103414"/>
          </a:xfrm>
        </p:spPr>
        <p:txBody>
          <a:bodyPr/>
          <a:lstStyle/>
          <a:p>
            <a:r>
              <a:rPr lang="en-US" dirty="0"/>
              <a:t>In this module, you will:</a:t>
            </a:r>
          </a:p>
          <a:p>
            <a:pPr marL="342900" lvl="1" indent="-342900">
              <a:buFont typeface="Arial" panose="020B0604020202020204" pitchFamily="34" charset="0"/>
              <a:buChar char="•"/>
            </a:pPr>
            <a:r>
              <a:rPr lang="en-US" dirty="0"/>
              <a:t>Integrate a Teams-based approval model and the associated conditional logic into an existing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the desktop flow for entering the invoice information into the approval process.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Microsoft Outlook-based approval and rejection notifications into the invoice process.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end-to-end invoice processing cloud flow.</a:t>
            </a:r>
          </a:p>
          <a:p>
            <a:pPr marL="342900" lvl="1" indent="-342900">
              <a:buFont typeface="Arial" panose="020B0604020202020204" pitchFamily="34" charset="0"/>
              <a:buChar char="•"/>
            </a:pPr>
            <a:endParaRPr lang="en-US"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9578163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Set up the environment</a:t>
            </a:r>
          </a:p>
        </p:txBody>
      </p:sp>
      <p:sp>
        <p:nvSpPr>
          <p:cNvPr id="6" name="Text Placeholder 5"/>
          <p:cNvSpPr>
            <a:spLocks noGrp="1"/>
          </p:cNvSpPr>
          <p:nvPr>
            <p:ph type="body" sz="quarter" idx="15"/>
          </p:nvPr>
        </p:nvSpPr>
        <p:spPr/>
        <p:txBody>
          <a:bodyPr/>
          <a:lstStyle/>
          <a:p>
            <a:pPr lvl="1"/>
            <a:r>
              <a:rPr lang="en-US" dirty="0"/>
              <a:t>The following are the steps to set up the environment.</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p:txBody>
          <a:bodyPr/>
          <a:lstStyle/>
          <a:p>
            <a:r>
              <a:rPr lang="en-US" dirty="0"/>
              <a:t>Create a trial environment with database:</a:t>
            </a:r>
          </a:p>
          <a:p>
            <a:pPr lvl="1"/>
            <a:r>
              <a:rPr lang="en-US" sz="1600" dirty="0">
                <a:solidFill>
                  <a:srgbClr val="333333"/>
                </a:solidFill>
              </a:rPr>
              <a:t>G</a:t>
            </a:r>
            <a:r>
              <a:rPr lang="en-US" sz="1600" b="0" i="0" dirty="0">
                <a:solidFill>
                  <a:srgbClr val="333333"/>
                </a:solidFill>
                <a:effectLst/>
              </a:rPr>
              <a:t>o to Microsoft Power Platform Administration Center to create environment.</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p:txBody>
          <a:bodyPr/>
          <a:lstStyle/>
          <a:p>
            <a:r>
              <a:rPr lang="en-US" dirty="0"/>
              <a:t>Software installation:</a:t>
            </a:r>
          </a:p>
          <a:p>
            <a:pPr lvl="1"/>
            <a:r>
              <a:rPr lang="en-US" sz="1600" dirty="0"/>
              <a:t>Download and install Power Automate, required extensions and Contoso Invoicing application.</a:t>
            </a:r>
          </a:p>
        </p:txBody>
      </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p:txBody>
          <a:bodyPr/>
          <a:lstStyle/>
          <a:p>
            <a:r>
              <a:rPr lang="en-US" dirty="0"/>
              <a:t>Contoso Invoicing app:</a:t>
            </a:r>
          </a:p>
          <a:p>
            <a:pPr lvl="1"/>
            <a:r>
              <a:rPr lang="en-US" sz="1600" dirty="0"/>
              <a:t>You will use an invoicing application to explore the concepts and actions that are available to you in desktop flows.</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12739" y="3206041"/>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Group 55" descr="Icon of a padlock">
            <a:extLst>
              <a:ext uri="{FF2B5EF4-FFF2-40B4-BE49-F238E27FC236}">
                <a16:creationId xmlns:a16="http://schemas.microsoft.com/office/drawing/2014/main" id="{C39AB240-9BF8-409E-B897-7D59212D5513}"/>
              </a:ext>
            </a:extLst>
          </p:cNvPr>
          <p:cNvGrpSpPr/>
          <p:nvPr/>
        </p:nvGrpSpPr>
        <p:grpSpPr>
          <a:xfrm>
            <a:off x="7033889" y="3156043"/>
            <a:ext cx="702132" cy="702232"/>
            <a:chOff x="3031668" y="4535768"/>
            <a:chExt cx="702132" cy="702232"/>
          </a:xfrm>
        </p:grpSpPr>
        <p:grpSp>
          <p:nvGrpSpPr>
            <p:cNvPr id="57" name="Group 56">
              <a:extLst>
                <a:ext uri="{FF2B5EF4-FFF2-40B4-BE49-F238E27FC236}">
                  <a16:creationId xmlns:a16="http://schemas.microsoft.com/office/drawing/2014/main" id="{EDD0DC82-860E-4B61-BB69-3A87E0D1355B}"/>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59" name="Freeform 5">
                <a:extLst>
                  <a:ext uri="{FF2B5EF4-FFF2-40B4-BE49-F238E27FC236}">
                    <a16:creationId xmlns:a16="http://schemas.microsoft.com/office/drawing/2014/main" id="{51F612F8-66D4-4A6D-ACA9-F9B772DDCEC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0" name="Freeform 6">
                <a:extLst>
                  <a:ext uri="{FF2B5EF4-FFF2-40B4-BE49-F238E27FC236}">
                    <a16:creationId xmlns:a16="http://schemas.microsoft.com/office/drawing/2014/main" id="{109C28FF-B583-40DE-8609-0FA45B8C3A4E}"/>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8" name="Lock" title="Icon of a padlock">
              <a:extLst>
                <a:ext uri="{FF2B5EF4-FFF2-40B4-BE49-F238E27FC236}">
                  <a16:creationId xmlns:a16="http://schemas.microsoft.com/office/drawing/2014/main" id="{4D6F9CC8-DE95-4043-869D-E1F98B10F360}"/>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descr="Icon of a padlock">
            <a:extLst>
              <a:ext uri="{FF2B5EF4-FFF2-40B4-BE49-F238E27FC236}">
                <a16:creationId xmlns:a16="http://schemas.microsoft.com/office/drawing/2014/main" id="{A832E82C-15B4-4470-893E-0FA4742DE335}"/>
              </a:ext>
            </a:extLst>
          </p:cNvPr>
          <p:cNvGrpSpPr/>
          <p:nvPr/>
        </p:nvGrpSpPr>
        <p:grpSpPr>
          <a:xfrm>
            <a:off x="10885806" y="3156043"/>
            <a:ext cx="702132" cy="702232"/>
            <a:chOff x="3031668" y="4535768"/>
            <a:chExt cx="702132" cy="702232"/>
          </a:xfrm>
        </p:grpSpPr>
        <p:grpSp>
          <p:nvGrpSpPr>
            <p:cNvPr id="64" name="Group 63">
              <a:extLst>
                <a:ext uri="{FF2B5EF4-FFF2-40B4-BE49-F238E27FC236}">
                  <a16:creationId xmlns:a16="http://schemas.microsoft.com/office/drawing/2014/main" id="{3B0FF82F-F8F5-4F27-A9F8-78C048EB6100}"/>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66" name="Freeform 5">
                <a:extLst>
                  <a:ext uri="{FF2B5EF4-FFF2-40B4-BE49-F238E27FC236}">
                    <a16:creationId xmlns:a16="http://schemas.microsoft.com/office/drawing/2014/main" id="{85208283-7E00-490E-AAF7-FB9B0320782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7" name="Freeform 6">
                <a:extLst>
                  <a:ext uri="{FF2B5EF4-FFF2-40B4-BE49-F238E27FC236}">
                    <a16:creationId xmlns:a16="http://schemas.microsoft.com/office/drawing/2014/main" id="{6C13B408-AD30-43F0-A83D-0611179C2DDC}"/>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5" name="Lock" title="Icon of a padlock">
              <a:extLst>
                <a:ext uri="{FF2B5EF4-FFF2-40B4-BE49-F238E27FC236}">
                  <a16:creationId xmlns:a16="http://schemas.microsoft.com/office/drawing/2014/main" id="{2B0B7796-2F10-4ACB-86CA-7DECC2832D9E}"/>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1277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Work from an existing solution in Power Automate</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830997"/>
          </a:xfrm>
        </p:spPr>
        <p:txBody>
          <a:bodyPr/>
          <a:lstStyle/>
          <a:p>
            <a:r>
              <a:rPr lang="en-US" dirty="0">
                <a:solidFill>
                  <a:schemeClr val="tx1"/>
                </a:solidFill>
              </a:rPr>
              <a:t>Start in Power Automate, select Solutions, and then select the name of your solution.</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23439"/>
          </a:xfrm>
        </p:spPr>
        <p:txBody>
          <a:bodyPr/>
          <a:lstStyle/>
          <a:p>
            <a:r>
              <a:rPr lang="en-US" dirty="0">
                <a:solidFill>
                  <a:schemeClr val="tx1"/>
                </a:solidFill>
              </a:rPr>
              <a:t>Select the flow in which you want to use the AI model. If you're following from previous models, the name of the flow is Use Outlook email to trigger Desktop flows. Select Edit.</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830997"/>
          </a:xfrm>
        </p:spPr>
        <p:txBody>
          <a:bodyPr/>
          <a:lstStyle/>
          <a:p>
            <a:r>
              <a:rPr lang="en-US" dirty="0">
                <a:solidFill>
                  <a:schemeClr val="tx1"/>
                </a:solidFill>
              </a:rPr>
              <a:t>For now, you can delete the Send an email (V2) action by selecting the ellipses and then selecting Delete. </a:t>
            </a:r>
          </a:p>
        </p:txBody>
      </p:sp>
      <p:pic>
        <p:nvPicPr>
          <p:cNvPr id="19458" name="Picture 2" descr="Screenshot of the Power Automate Solutions page with Invoice processing solution highlighted.">
            <a:extLst>
              <a:ext uri="{FF2B5EF4-FFF2-40B4-BE49-F238E27FC236}">
                <a16:creationId xmlns:a16="http://schemas.microsoft.com/office/drawing/2014/main" id="{5A51C3C4-6827-DF54-0C08-332DA6B8E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431" y="1530626"/>
            <a:ext cx="3038592" cy="295892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Screenshot of the flows Details page with the Edit button highlighted.">
            <a:extLst>
              <a:ext uri="{FF2B5EF4-FFF2-40B4-BE49-F238E27FC236}">
                <a16:creationId xmlns:a16="http://schemas.microsoft.com/office/drawing/2014/main" id="{9053ED57-07C1-EDE3-D7F8-9F80CFFE4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2609" y="2442207"/>
            <a:ext cx="3318613" cy="136596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Screenshot of the flow with the ellipsis button on the Send an email action selected and the Delete option highlighted.">
            <a:extLst>
              <a:ext uri="{FF2B5EF4-FFF2-40B4-BE49-F238E27FC236}">
                <a16:creationId xmlns:a16="http://schemas.microsoft.com/office/drawing/2014/main" id="{743AA648-E6FA-5805-C53D-5F63A50AD5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0180" y="1683566"/>
            <a:ext cx="3446186" cy="265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846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an approval solution(1/2)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954107"/>
          </a:xfrm>
        </p:spPr>
        <p:txBody>
          <a:bodyPr/>
          <a:lstStyle/>
          <a:p>
            <a:r>
              <a:rPr lang="en-US" sz="1400" dirty="0">
                <a:solidFill>
                  <a:schemeClr val="tx1"/>
                </a:solidFill>
              </a:rPr>
              <a:t>To add the actions that will post to Teams, select Add an action. Search for and select the Post a choice of options as the Flow bot to a user option.</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84995"/>
          </a:xfrm>
        </p:spPr>
        <p:txBody>
          <a:bodyPr/>
          <a:lstStyle/>
          <a:p>
            <a:r>
              <a:rPr lang="en-US" sz="1400" dirty="0">
                <a:solidFill>
                  <a:schemeClr val="tx1"/>
                </a:solidFill>
              </a:rPr>
              <a:t>In the Options Item - 1 field, enter Yes. Select Add new item and then enter No in the Options Item - 2 field. Add your email address in the Recipient field. The Headline field should read: Please approve this invoice.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169551"/>
          </a:xfrm>
        </p:spPr>
        <p:txBody>
          <a:bodyPr/>
          <a:lstStyle/>
          <a:p>
            <a:r>
              <a:rPr lang="en-US" sz="1400" dirty="0">
                <a:solidFill>
                  <a:schemeClr val="tx1"/>
                </a:solidFill>
              </a:rPr>
              <a:t>Now that you've posted in Teams, you will want to act on the response. To accomplish this task, select Add an action in the Apply to each screen. Search for and select Condition.</a:t>
            </a:r>
          </a:p>
        </p:txBody>
      </p:sp>
      <p:pic>
        <p:nvPicPr>
          <p:cNvPr id="20482" name="Picture 2" descr="Screenshot of the Apply to each action with the Add button selected and Choose an operation showing a search for post a choice of options.">
            <a:extLst>
              <a:ext uri="{FF2B5EF4-FFF2-40B4-BE49-F238E27FC236}">
                <a16:creationId xmlns:a16="http://schemas.microsoft.com/office/drawing/2014/main" id="{CFFE17CC-5370-9F33-718F-55CBE3003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52" y="1642642"/>
            <a:ext cx="2203384" cy="286971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Screenshot of the Post a choice of options as the Flow bot to a user dialog box.">
            <a:extLst>
              <a:ext uri="{FF2B5EF4-FFF2-40B4-BE49-F238E27FC236}">
                <a16:creationId xmlns:a16="http://schemas.microsoft.com/office/drawing/2014/main" id="{CD839442-3F30-F685-5066-07BFE0AE49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3750" y="1751164"/>
            <a:ext cx="3458817" cy="2652668"/>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Screenshot of the Choose an operation dialog box showing the Actions tab with Condition highlighted.">
            <a:extLst>
              <a:ext uri="{FF2B5EF4-FFF2-40B4-BE49-F238E27FC236}">
                <a16:creationId xmlns:a16="http://schemas.microsoft.com/office/drawing/2014/main" id="{DA733AEA-E797-8081-93FF-685237829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9673" y="1580221"/>
            <a:ext cx="1867199" cy="293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46531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Create an approval solution(2/2)</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216539"/>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216539"/>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The final steps to create an approval solution:</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For the first value, select </a:t>
            </a:r>
            <a:r>
              <a:rPr lang="en-US" sz="2000" b="0" i="0" dirty="0" err="1">
                <a:solidFill>
                  <a:srgbClr val="171717"/>
                </a:solidFill>
                <a:effectLst/>
                <a:latin typeface="Segoe UI" panose="020B0502040204020203" pitchFamily="34" charset="0"/>
              </a:rPr>
              <a:t>selectedOption</a:t>
            </a:r>
            <a:r>
              <a:rPr lang="en-US" sz="2000" b="0" i="0" dirty="0">
                <a:solidFill>
                  <a:srgbClr val="171717"/>
                </a:solidFill>
                <a:effectLst/>
                <a:latin typeface="Segoe UI" panose="020B0502040204020203" pitchFamily="34" charset="0"/>
              </a:rPr>
              <a:t> from the Dynamic content menu.</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Ensure that the operator field is set to is </a:t>
            </a:r>
            <a:r>
              <a:rPr lang="en-US" sz="2000" b="0" i="0" dirty="0">
                <a:solidFill>
                  <a:srgbClr val="171717"/>
                </a:solidFill>
                <a:effectLst/>
              </a:rPr>
              <a:t>equal to and then enter Yes for the second value. </a:t>
            </a:r>
            <a:r>
              <a:rPr lang="en-US" sz="2000" b="0" i="0" dirty="0">
                <a:solidFill>
                  <a:srgbClr val="333333"/>
                </a:solidFill>
                <a:effectLst/>
              </a:rPr>
              <a:t>As shown on the right.</a:t>
            </a:r>
          </a:p>
          <a:p>
            <a:pPr marL="342900" indent="-342900">
              <a:buFont typeface="Arial" panose="020B0604020202020204" pitchFamily="34" charset="0"/>
              <a:buChar char="•"/>
            </a:pPr>
            <a:endParaRPr lang="en-US" sz="2000" dirty="0">
              <a:solidFill>
                <a:srgbClr val="333333"/>
              </a:solidFill>
            </a:endParaRPr>
          </a:p>
          <a:p>
            <a:pPr marL="342900" indent="-342900">
              <a:buFont typeface="Arial" panose="020B0604020202020204" pitchFamily="34" charset="0"/>
              <a:buChar char="•"/>
            </a:pPr>
            <a:endParaRPr lang="en-US" sz="2000" b="0" i="0" dirty="0">
              <a:solidFill>
                <a:srgbClr val="333333"/>
              </a:solidFill>
              <a:effectLst/>
            </a:endParaRPr>
          </a:p>
          <a:p>
            <a:pPr marL="342900" indent="-342900">
              <a:buFont typeface="Arial" panose="020B0604020202020204" pitchFamily="34" charset="0"/>
              <a:buChar char="•"/>
            </a:pPr>
            <a:endParaRPr lang="en-US" sz="2000" dirty="0">
              <a:solidFill>
                <a:srgbClr val="333333"/>
              </a:solidFill>
            </a:endParaRPr>
          </a:p>
          <a:p>
            <a:pPr marL="342900" indent="-342900">
              <a:buFont typeface="Arial" panose="020B0604020202020204" pitchFamily="34" charset="0"/>
              <a:buChar char="•"/>
            </a:pPr>
            <a:endParaRPr lang="en-US" sz="2000" b="0" i="0" dirty="0">
              <a:solidFill>
                <a:srgbClr val="333333"/>
              </a:solidFill>
              <a:effectLst/>
            </a:endParaRPr>
          </a:p>
          <a:p>
            <a:pPr marL="342900" indent="-342900">
              <a:buFont typeface="Arial" panose="020B0604020202020204" pitchFamily="34" charset="0"/>
              <a:buChar char="•"/>
            </a:pPr>
            <a:endParaRPr lang="en-US" sz="2000" b="0" i="0" dirty="0">
              <a:solidFill>
                <a:srgbClr val="333333"/>
              </a:solidFill>
              <a:effectLst/>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p:txBody>
      </p:sp>
      <p:pic>
        <p:nvPicPr>
          <p:cNvPr id="21506" name="Picture 2" descr="Screenshot of the Condition dialog box with selectedOption set equal to Yes.">
            <a:extLst>
              <a:ext uri="{FF2B5EF4-FFF2-40B4-BE49-F238E27FC236}">
                <a16:creationId xmlns:a16="http://schemas.microsoft.com/office/drawing/2014/main" id="{E76895C6-45E2-E3E5-B468-EF9F909E4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001" y="2695904"/>
            <a:ext cx="4928153" cy="157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2140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Integrate with an existing desktop flow</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954107"/>
          </a:xfrm>
        </p:spPr>
        <p:txBody>
          <a:bodyPr/>
          <a:lstStyle/>
          <a:p>
            <a:r>
              <a:rPr lang="en-US" sz="1400" dirty="0">
                <a:solidFill>
                  <a:schemeClr val="tx1"/>
                </a:solidFill>
              </a:rPr>
              <a:t>The first step is to select Add an action under the If yes branch and then search for and select the Run a flow built with Power Automate for desktop option.</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954107"/>
          </a:xfrm>
        </p:spPr>
        <p:txBody>
          <a:bodyPr/>
          <a:lstStyle/>
          <a:p>
            <a:r>
              <a:rPr lang="en-US" sz="1400" dirty="0">
                <a:solidFill>
                  <a:schemeClr val="tx1"/>
                </a:solidFill>
              </a:rPr>
              <a:t>Several lines of code will appear. Separate the user domain and the username by a backslash (), as shown in the following screenshot. Select Create.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169551"/>
          </a:xfrm>
        </p:spPr>
        <p:txBody>
          <a:bodyPr/>
          <a:lstStyle/>
          <a:p>
            <a:r>
              <a:rPr lang="en-US" sz="1400" dirty="0">
                <a:solidFill>
                  <a:schemeClr val="tx1"/>
                </a:solidFill>
              </a:rPr>
              <a:t> Chose your desktop flow. Notice in the following screenshot that the invoice flow is requesting an Amount, a Contact email, and an Account name to feed into the Contoso Invoicing app.</a:t>
            </a:r>
          </a:p>
        </p:txBody>
      </p:sp>
      <p:pic>
        <p:nvPicPr>
          <p:cNvPr id="22530" name="Picture 2" descr="Screenshot of the Condition with If yes and If no branches.">
            <a:extLst>
              <a:ext uri="{FF2B5EF4-FFF2-40B4-BE49-F238E27FC236}">
                <a16:creationId xmlns:a16="http://schemas.microsoft.com/office/drawing/2014/main" id="{637A96FD-D03C-4B32-7EB2-A5B1CFA8A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18" y="2011936"/>
            <a:ext cx="3253379" cy="1805032"/>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Screenshot of the Desktop flows dialog box with Gateway name, Domain and username, and Password highlighted.">
            <a:extLst>
              <a:ext uri="{FF2B5EF4-FFF2-40B4-BE49-F238E27FC236}">
                <a16:creationId xmlns:a16="http://schemas.microsoft.com/office/drawing/2014/main" id="{0F2A17A1-AF6C-DCE9-CABB-566539690F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989" y="2236304"/>
            <a:ext cx="3282022" cy="201420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Screenshot of the If yes dialog box with Run a flow build with Power Automate for desktop nested.">
            <a:extLst>
              <a:ext uri="{FF2B5EF4-FFF2-40B4-BE49-F238E27FC236}">
                <a16:creationId xmlns:a16="http://schemas.microsoft.com/office/drawing/2014/main" id="{C3420C5F-B0BF-906E-7C92-1F7DF380E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0203" y="1832419"/>
            <a:ext cx="3258736" cy="250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543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Build in communication with Outlook</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738664"/>
          </a:xfrm>
        </p:spPr>
        <p:txBody>
          <a:bodyPr/>
          <a:lstStyle/>
          <a:p>
            <a:r>
              <a:rPr lang="en-US" sz="1400" dirty="0">
                <a:solidFill>
                  <a:schemeClr val="tx1"/>
                </a:solidFill>
              </a:rPr>
              <a:t>To begin, select Add an action under the If yes branch and then search for and select Reply to email (V3).</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954107"/>
          </a:xfrm>
        </p:spPr>
        <p:txBody>
          <a:bodyPr/>
          <a:lstStyle/>
          <a:p>
            <a:r>
              <a:rPr lang="en-US" sz="1400" dirty="0">
                <a:solidFill>
                  <a:schemeClr val="tx1"/>
                </a:solidFill>
              </a:rPr>
              <a:t>For the first field, find the Message ID of the original email in the Dynamic content menu. The body will be a combination of text and dynamic content.</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169551"/>
          </a:xfrm>
        </p:spPr>
        <p:txBody>
          <a:bodyPr/>
          <a:lstStyle/>
          <a:p>
            <a:r>
              <a:rPr lang="en-US" sz="1400" dirty="0">
                <a:solidFill>
                  <a:schemeClr val="tx1"/>
                </a:solidFill>
              </a:rPr>
              <a:t>Now, you have the approval email and only need to add the rejection email. To do so, ensure that you are under the If no branch and then select Add an action. Search for and select Reply to email (V3).</a:t>
            </a:r>
          </a:p>
        </p:txBody>
      </p:sp>
      <p:pic>
        <p:nvPicPr>
          <p:cNvPr id="23554" name="Picture 2" descr="Screenshot of the Choose an operation dialog box with Reply to email (V3) highlighted.">
            <a:extLst>
              <a:ext uri="{FF2B5EF4-FFF2-40B4-BE49-F238E27FC236}">
                <a16:creationId xmlns:a16="http://schemas.microsoft.com/office/drawing/2014/main" id="{E4EC9B09-9F4C-898D-DDC0-6D6480E7A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759" y="1668341"/>
            <a:ext cx="1990698" cy="2682944"/>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Screenshot of the Reply to email dialog box with Dynamic content for the Message ID.">
            <a:extLst>
              <a:ext uri="{FF2B5EF4-FFF2-40B4-BE49-F238E27FC236}">
                <a16:creationId xmlns:a16="http://schemas.microsoft.com/office/drawing/2014/main" id="{5E8B768A-511D-B303-6B34-594DBE066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7995" y="1668341"/>
            <a:ext cx="3230327" cy="2682944"/>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Screenshot of the If no branch with the Choose an operation dialog box showing search results for Reply to email.">
            <a:extLst>
              <a:ext uri="{FF2B5EF4-FFF2-40B4-BE49-F238E27FC236}">
                <a16:creationId xmlns:a16="http://schemas.microsoft.com/office/drawing/2014/main" id="{E273C9C6-BB7C-6E29-9DEF-3CCC981281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7521" y="1520687"/>
            <a:ext cx="2264719" cy="2957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25784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Test and run a flow</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339650"/>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339650"/>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The steps to test and run a flow:</a:t>
            </a:r>
          </a:p>
          <a:p>
            <a:pPr marL="342900" indent="-342900">
              <a:buFont typeface="Arial" panose="020B0604020202020204" pitchFamily="34" charset="0"/>
              <a:buChar char="•"/>
            </a:pPr>
            <a:r>
              <a:rPr lang="en-US" sz="1800" b="0" i="0" dirty="0">
                <a:solidFill>
                  <a:srgbClr val="171717"/>
                </a:solidFill>
                <a:effectLst/>
                <a:latin typeface="Segoe UI" panose="020B0502040204020203" pitchFamily="34" charset="0"/>
              </a:rPr>
              <a:t>Select Test in the upper-right corner of the screen, select the Manually option, and then select Save &amp; Test.</a:t>
            </a:r>
          </a:p>
          <a:p>
            <a:pPr marL="342900" indent="-342900">
              <a:buFont typeface="Arial" panose="020B0604020202020204" pitchFamily="34" charset="0"/>
              <a:buChar char="•"/>
            </a:pPr>
            <a:r>
              <a:rPr lang="en-US" sz="1800" dirty="0">
                <a:solidFill>
                  <a:srgbClr val="171717"/>
                </a:solidFill>
                <a:latin typeface="Segoe UI" panose="020B0502040204020203" pitchFamily="34" charset="0"/>
              </a:rPr>
              <a:t>Open the Power Automate for desktop application. Send yourself an email with an attachment. When the Teams message appears, select Yes.</a:t>
            </a:r>
          </a:p>
          <a:p>
            <a:pPr marL="342900" indent="-342900">
              <a:buFont typeface="Arial" panose="020B0604020202020204" pitchFamily="34" charset="0"/>
              <a:buChar char="•"/>
            </a:pPr>
            <a:r>
              <a:rPr lang="en-US" sz="1800" dirty="0">
                <a:solidFill>
                  <a:srgbClr val="171717"/>
                </a:solidFill>
                <a:latin typeface="Segoe UI" panose="020B0502040204020203" pitchFamily="34" charset="0"/>
              </a:rPr>
              <a:t>Avoid interacting with your mouse or keyboard while the flow continues running.</a:t>
            </a:r>
          </a:p>
          <a:p>
            <a:pPr marL="342900" indent="-342900">
              <a:buFont typeface="Arial" panose="020B0604020202020204" pitchFamily="34" charset="0"/>
              <a:buChar char="•"/>
            </a:pPr>
            <a:r>
              <a:rPr lang="en-US" sz="1800" b="0" i="0" dirty="0">
                <a:solidFill>
                  <a:srgbClr val="171717"/>
                </a:solidFill>
                <a:effectLst/>
                <a:latin typeface="Segoe UI" panose="020B0502040204020203" pitchFamily="34" charset="0"/>
              </a:rPr>
              <a:t>When testing is complete, the following message will appear, indicating that your flow ran successfully, as shown on the right.</a:t>
            </a:r>
          </a:p>
          <a:p>
            <a:pPr marL="342900" indent="-342900">
              <a:buFont typeface="Arial" panose="020B0604020202020204" pitchFamily="34" charset="0"/>
              <a:buChar char="•"/>
            </a:pPr>
            <a:endParaRPr lang="en-US" sz="18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1800" dirty="0">
              <a:solidFill>
                <a:srgbClr val="171717"/>
              </a:solidFill>
              <a:latin typeface="Segoe UI" panose="020B0502040204020203" pitchFamily="34" charset="0"/>
            </a:endParaRPr>
          </a:p>
        </p:txBody>
      </p:sp>
      <p:pic>
        <p:nvPicPr>
          <p:cNvPr id="24578" name="Picture 2" descr="Screenshot of the completed flow with the message Your flow ran successfully.">
            <a:extLst>
              <a:ext uri="{FF2B5EF4-FFF2-40B4-BE49-F238E27FC236}">
                <a16:creationId xmlns:a16="http://schemas.microsoft.com/office/drawing/2014/main" id="{7D5492AB-7FB0-3989-611C-99FCDCFC6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496" y="2047461"/>
            <a:ext cx="4603164" cy="319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35276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In which case should you not use dynamic content?</a:t>
            </a:r>
          </a:p>
        </p:txBody>
      </p:sp>
      <p:sp>
        <p:nvSpPr>
          <p:cNvPr id="2" name="Text Placeholder 1"/>
          <p:cNvSpPr>
            <a:spLocks noGrp="1"/>
          </p:cNvSpPr>
          <p:nvPr>
            <p:ph type="body" sz="quarter" idx="15"/>
          </p:nvPr>
        </p:nvSpPr>
        <p:spPr/>
        <p:txBody>
          <a:bodyPr/>
          <a:lstStyle/>
          <a:p>
            <a:pPr lvl="1"/>
            <a:r>
              <a:rPr lang="en-US" b="0" i="0" dirty="0">
                <a:solidFill>
                  <a:srgbClr val="171717"/>
                </a:solidFill>
                <a:effectLst/>
                <a:latin typeface="Segoe UI" panose="020B0502040204020203" pitchFamily="34" charset="0"/>
              </a:rPr>
              <a:t>To which programs can cloud flows connect?</a:t>
            </a:r>
            <a:endParaRPr lang="en-US" dirty="0"/>
          </a:p>
        </p:txBody>
      </p:sp>
      <p:sp>
        <p:nvSpPr>
          <p:cNvPr id="3" name="Text Placeholder 2"/>
          <p:cNvSpPr>
            <a:spLocks noGrp="1"/>
          </p:cNvSpPr>
          <p:nvPr>
            <p:ph type="body" sz="quarter" idx="17"/>
          </p:nvPr>
        </p:nvSpPr>
        <p:spPr/>
        <p:txBody>
          <a:bodyPr/>
          <a:lstStyle/>
          <a:p>
            <a:pPr lvl="1"/>
            <a:r>
              <a:rPr lang="en-US" b="0" i="0" dirty="0">
                <a:solidFill>
                  <a:srgbClr val="171717"/>
                </a:solidFill>
                <a:effectLst/>
                <a:latin typeface="Segoe UI" panose="020B0502040204020203" pitchFamily="34" charset="0"/>
              </a:rPr>
              <a:t>Which actions occur outside of the Apply to each control?</a:t>
            </a:r>
            <a:endParaRPr lang="en-US" dirty="0"/>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441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3477875"/>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Integrate a Teams-based approval model and the associated conditional logic into an existing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the desktop flow for entering the invoice information into the approval process.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Outlook-based approval/rejection notifications into the invoice process.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end-to-end invoice processing cloud flow.</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94994706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7:Run a Power Automate for desktop flow in unattended mode</a:t>
            </a:r>
          </a:p>
        </p:txBody>
      </p:sp>
      <p:sp>
        <p:nvSpPr>
          <p:cNvPr id="7" name="Commitments_EC4D" title="Icon of a handshake">
            <a:extLst>
              <a:ext uri="{FF2B5EF4-FFF2-40B4-BE49-F238E27FC236}">
                <a16:creationId xmlns:a16="http://schemas.microsoft.com/office/drawing/2014/main" id="{C30B7342-7849-688A-28E2-E8C12B9C5350}"/>
              </a:ext>
            </a:extLst>
          </p:cNvPr>
          <p:cNvSpPr>
            <a:spLocks noChangeAspect="1" noEditPoints="1"/>
          </p:cNvSpPr>
          <p:nvPr/>
        </p:nvSpPr>
        <p:spPr bwMode="auto">
          <a:xfrm>
            <a:off x="10044902" y="2709000"/>
            <a:ext cx="1535797" cy="14400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52820153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2298065"/>
          </a:xfrm>
        </p:spPr>
        <p:txBody>
          <a:bodyPr/>
          <a:lstStyle/>
          <a:p>
            <a:r>
              <a:rPr lang="en-US" dirty="0"/>
              <a:t>In this module, you will:</a:t>
            </a:r>
          </a:p>
          <a:p>
            <a:pPr marL="342900" lvl="1" indent="-342900">
              <a:buFont typeface="Arial" panose="020B0604020202020204" pitchFamily="34" charset="0"/>
              <a:buChar char="•"/>
            </a:pPr>
            <a:r>
              <a:rPr lang="en-US" dirty="0"/>
              <a:t>Run a basic desktop flow in unattended mode.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Run a desktop flow and cloud flow scenario in unattended mode.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Learn best practices and setup for unattended desktop flows.</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285907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Explore Power Automate for desktop</a:t>
            </a:r>
            <a:r>
              <a:rPr lang="zh-CN" altLang="en-US" dirty="0"/>
              <a:t>（</a:t>
            </a:r>
            <a:r>
              <a:rPr lang="en-US" altLang="zh-CN" dirty="0"/>
              <a:t>1/2</a:t>
            </a:r>
            <a:r>
              <a:rPr lang="zh-CN" altLang="en-US" dirty="0"/>
              <a:t>）</a:t>
            </a:r>
            <a:endParaRPr lang="en-US" dirty="0"/>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47386" y="1456896"/>
            <a:ext cx="5325970" cy="4154984"/>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Screenshot of the Power Automate page with New flow button.">
            <a:extLst>
              <a:ext uri="{FF2B5EF4-FFF2-40B4-BE49-F238E27FC236}">
                <a16:creationId xmlns:a16="http://schemas.microsoft.com/office/drawing/2014/main" id="{EC051274-0992-98C9-40A8-39D34C812C38}"/>
              </a:ext>
            </a:extLst>
          </p:cNvPr>
          <p:cNvPicPr>
            <a:picLocks noChangeAspect="1"/>
          </p:cNvPicPr>
          <p:nvPr/>
        </p:nvPicPr>
        <p:blipFill>
          <a:blip r:embed="rId3"/>
          <a:stretch>
            <a:fillRect/>
          </a:stretch>
        </p:blipFill>
        <p:spPr>
          <a:xfrm>
            <a:off x="6557039" y="2127228"/>
            <a:ext cx="5106663" cy="2814320"/>
          </a:xfrm>
          <a:prstGeom prst="rect">
            <a:avLst/>
          </a:prstGeom>
        </p:spPr>
      </p:pic>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154984"/>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Open and explore Power Automate:</a:t>
            </a:r>
          </a:p>
          <a:p>
            <a:pPr marL="342900" indent="-342900">
              <a:buFont typeface="Arial" panose="020B0604020202020204" pitchFamily="34" charset="0"/>
              <a:buChar char="•"/>
            </a:pPr>
            <a:r>
              <a:rPr lang="en-US" sz="2000" dirty="0">
                <a:solidFill>
                  <a:srgbClr val="171717"/>
                </a:solidFill>
              </a:rPr>
              <a:t>Under Flows, you will see existing desktop flows that you have, and you will be able to edit, start, or delete them. </a:t>
            </a:r>
          </a:p>
          <a:p>
            <a:r>
              <a:rPr lang="en-US" sz="2400" b="0" i="0" dirty="0">
                <a:solidFill>
                  <a:srgbClr val="171717"/>
                </a:solidFill>
                <a:effectLst/>
                <a:latin typeface="+mj-lt"/>
              </a:rPr>
              <a:t>On the right is a screen shot showing the Power Automate page with New flow button.</a:t>
            </a:r>
          </a:p>
          <a:p>
            <a:pPr marL="342900" indent="-342900">
              <a:buFont typeface="Arial" panose="020B0604020202020204" pitchFamily="34" charset="0"/>
              <a:buChar char="•"/>
            </a:pPr>
            <a:r>
              <a:rPr lang="en-US" sz="2000" b="0" i="0" dirty="0">
                <a:solidFill>
                  <a:srgbClr val="171717"/>
                </a:solidFill>
                <a:effectLst/>
              </a:rPr>
              <a:t>You can explore what creating or editing a flow looks like by selecting the + New flow button in the upper-left corner.</a:t>
            </a:r>
          </a:p>
          <a:p>
            <a:endParaRPr lang="en-US" sz="2400" b="0" i="0" dirty="0">
              <a:solidFill>
                <a:srgbClr val="171717"/>
              </a:solidFill>
              <a:effectLst/>
              <a:latin typeface="+mj-lt"/>
            </a:endParaRPr>
          </a:p>
          <a:p>
            <a:endParaRPr lang="en-US" sz="2400" dirty="0">
              <a:solidFill>
                <a:srgbClr val="171717"/>
              </a:solidFill>
              <a:latin typeface="+mj-lt"/>
            </a:endParaRPr>
          </a:p>
        </p:txBody>
      </p:sp>
    </p:spTree>
    <p:extLst>
      <p:ext uri="{BB962C8B-B14F-4D97-AF65-F5344CB8AC3E}">
        <p14:creationId xmlns:p14="http://schemas.microsoft.com/office/powerpoint/2010/main" val="260349617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Set up an unattended desktop flow</a:t>
            </a:r>
          </a:p>
        </p:txBody>
      </p:sp>
      <p:sp>
        <p:nvSpPr>
          <p:cNvPr id="3" name="Content Placeholder 2"/>
          <p:cNvSpPr>
            <a:spLocks noGrp="1"/>
          </p:cNvSpPr>
          <p:nvPr>
            <p:ph sz="quarter" idx="10"/>
          </p:nvPr>
        </p:nvSpPr>
        <p:spPr>
          <a:xfrm>
            <a:off x="419100" y="1456897"/>
            <a:ext cx="11340811" cy="1862048"/>
          </a:xfrm>
        </p:spPr>
        <p:txBody>
          <a:bodyPr/>
          <a:lstStyle/>
          <a:p>
            <a:r>
              <a:rPr lang="en-US" dirty="0"/>
              <a:t>For an unattended desktop flow to run smoothly, you need to have:</a:t>
            </a:r>
          </a:p>
          <a:p>
            <a:pPr marL="342900" lvl="1" indent="-342900">
              <a:buFont typeface="Arial" panose="020B0604020202020204" pitchFamily="34" charset="0"/>
              <a:buChar char="•"/>
            </a:pPr>
            <a:r>
              <a:rPr lang="en-US" dirty="0"/>
              <a:t>All users completely signed out.</a:t>
            </a:r>
          </a:p>
          <a:p>
            <a:pPr marL="342900" lvl="1" indent="-342900">
              <a:buFont typeface="Arial" panose="020B0604020202020204" pitchFamily="34" charset="0"/>
              <a:buChar char="•"/>
            </a:pPr>
            <a:r>
              <a:rPr lang="en-US" altLang="zh-CN" b="0" i="0" dirty="0">
                <a:solidFill>
                  <a:srgbClr val="171717"/>
                </a:solidFill>
                <a:effectLst/>
                <a:latin typeface="Segoe UI" panose="020B0502040204020203" pitchFamily="34" charset="0"/>
              </a:rPr>
              <a:t>A locked screen (enabling the flow to run without users seeing the actions that are performed).</a:t>
            </a:r>
          </a:p>
          <a:p>
            <a:pPr marL="342900" lvl="1" indent="-342900">
              <a:buFont typeface="Arial" panose="020B0604020202020204" pitchFamily="34" charset="0"/>
              <a:buChar char="•"/>
            </a:pPr>
            <a:r>
              <a:rPr lang="en-US" altLang="zh-CN" b="0" i="0" dirty="0">
                <a:solidFill>
                  <a:srgbClr val="171717"/>
                </a:solidFill>
                <a:effectLst/>
                <a:latin typeface="Segoe UI" panose="020B0502040204020203" pitchFamily="34" charset="0"/>
              </a:rPr>
              <a:t>A gateway with the user sign-in information to the desktop.</a:t>
            </a:r>
          </a:p>
        </p:txBody>
      </p:sp>
    </p:spTree>
    <p:extLst>
      <p:ext uri="{BB962C8B-B14F-4D97-AF65-F5344CB8AC3E}">
        <p14:creationId xmlns:p14="http://schemas.microsoft.com/office/powerpoint/2010/main" val="335486438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 new cloud flow that calls an existing flow in unattended mode(1/2)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738664"/>
          </a:xfrm>
        </p:spPr>
        <p:txBody>
          <a:bodyPr/>
          <a:lstStyle/>
          <a:p>
            <a:r>
              <a:rPr lang="en-US" sz="1400" dirty="0">
                <a:solidFill>
                  <a:schemeClr val="tx1"/>
                </a:solidFill>
              </a:rPr>
              <a:t>To begin creating your cloud flow, open Power Automate and select My flows and then Cloud flows.</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307777"/>
          </a:xfrm>
        </p:spPr>
        <p:txBody>
          <a:bodyPr/>
          <a:lstStyle/>
          <a:p>
            <a:r>
              <a:rPr lang="en-US" sz="1400" dirty="0">
                <a:solidFill>
                  <a:schemeClr val="tx1"/>
                </a:solidFill>
              </a:rPr>
              <a:t>Next, select New flow &gt; Instant cloud flow.</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169551"/>
          </a:xfrm>
        </p:spPr>
        <p:txBody>
          <a:bodyPr/>
          <a:lstStyle/>
          <a:p>
            <a:r>
              <a:rPr lang="en-US" sz="1400" dirty="0">
                <a:solidFill>
                  <a:schemeClr val="tx1"/>
                </a:solidFill>
              </a:rPr>
              <a:t>Name your flow. The following screenshot shows the example name as Manual trigger Desktop flow to enter invoice. Select the Manually trigger a flow option and then select Create.</a:t>
            </a:r>
          </a:p>
        </p:txBody>
      </p:sp>
      <p:pic>
        <p:nvPicPr>
          <p:cNvPr id="1026" name="Picture 2" descr="Screenshot of Cloud flows in the flow window.">
            <a:extLst>
              <a:ext uri="{FF2B5EF4-FFF2-40B4-BE49-F238E27FC236}">
                <a16:creationId xmlns:a16="http://schemas.microsoft.com/office/drawing/2014/main" id="{E2B128B2-19C1-273A-4BC9-D46640014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21" y="2149785"/>
            <a:ext cx="3505373" cy="20507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of new flow menu with Instant cloud flow selected.">
            <a:extLst>
              <a:ext uri="{FF2B5EF4-FFF2-40B4-BE49-F238E27FC236}">
                <a16:creationId xmlns:a16="http://schemas.microsoft.com/office/drawing/2014/main" id="{99843173-EA4E-FF0C-8F3F-F6F8522FE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6668" y="2149785"/>
            <a:ext cx="3285218" cy="19369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reenshot of the flow name field and Manually trigger a flow selected.">
            <a:extLst>
              <a:ext uri="{FF2B5EF4-FFF2-40B4-BE49-F238E27FC236}">
                <a16:creationId xmlns:a16="http://schemas.microsoft.com/office/drawing/2014/main" id="{687BC742-C21F-9715-9C09-E593F55C4A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0664" y="2149785"/>
            <a:ext cx="3285218" cy="208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3007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 new cloud flow that calls an existing flow in unattended mode(2/2)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954107"/>
          </a:xfrm>
        </p:spPr>
        <p:txBody>
          <a:bodyPr/>
          <a:lstStyle/>
          <a:p>
            <a:r>
              <a:rPr lang="en-US" sz="1400" dirty="0">
                <a:solidFill>
                  <a:schemeClr val="tx1"/>
                </a:solidFill>
              </a:rPr>
              <a:t>When the screen changes to the flow builder, select New step and then search for and select Run a flow built with Power Automate desktop flow.</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23439"/>
          </a:xfrm>
        </p:spPr>
        <p:txBody>
          <a:bodyPr/>
          <a:lstStyle/>
          <a:p>
            <a:r>
              <a:rPr lang="en-US" sz="1400" dirty="0">
                <a:solidFill>
                  <a:schemeClr val="tx1"/>
                </a:solidFill>
              </a:rPr>
              <a:t>Several lines of code will appear. Separate the user domain and the username with a backslash (), as shown in the following screenshot. Select Create.</a:t>
            </a:r>
          </a:p>
          <a:p>
            <a:endParaRPr lang="en-US" sz="1400" dirty="0">
              <a:solidFill>
                <a:schemeClr val="tx1"/>
              </a:solidFill>
            </a:endParaRP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738664"/>
          </a:xfrm>
        </p:spPr>
        <p:txBody>
          <a:bodyPr/>
          <a:lstStyle/>
          <a:p>
            <a:r>
              <a:rPr lang="en-US" sz="1400" dirty="0">
                <a:solidFill>
                  <a:schemeClr val="tx1"/>
                </a:solidFill>
              </a:rPr>
              <a:t>After you've selected your desktop flow, requested input variables will be added for you to fill in. Select Save.</a:t>
            </a:r>
          </a:p>
        </p:txBody>
      </p:sp>
      <p:pic>
        <p:nvPicPr>
          <p:cNvPr id="2050" name="Picture 2" descr="Screenshot of Run a flow built with Power Automate desktop flow action selected.">
            <a:extLst>
              <a:ext uri="{FF2B5EF4-FFF2-40B4-BE49-F238E27FC236}">
                <a16:creationId xmlns:a16="http://schemas.microsoft.com/office/drawing/2014/main" id="{20DD88E5-62D0-A729-AC84-4863F58CB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59" y="1671376"/>
            <a:ext cx="3351697" cy="26690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reenshot of the Gateway name, Domain and user name, and Password details.">
            <a:extLst>
              <a:ext uri="{FF2B5EF4-FFF2-40B4-BE49-F238E27FC236}">
                <a16:creationId xmlns:a16="http://schemas.microsoft.com/office/drawing/2014/main" id="{9F38165B-8D86-5985-4442-784E936D0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707" y="2029236"/>
            <a:ext cx="3424170" cy="21570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reenshot of the unattended flow placeholder information.">
            <a:extLst>
              <a:ext uri="{FF2B5EF4-FFF2-40B4-BE49-F238E27FC236}">
                <a16:creationId xmlns:a16="http://schemas.microsoft.com/office/drawing/2014/main" id="{24D6F3FA-1267-05CA-49CB-1FE53A8792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1046" y="1874855"/>
            <a:ext cx="3231826" cy="246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5353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ltLang="zh-CN" dirty="0"/>
              <a:t>Perform a test run</a:t>
            </a:r>
            <a:endParaRPr lang="en-US" dirty="0"/>
          </a:p>
        </p:txBody>
      </p:sp>
      <p:sp>
        <p:nvSpPr>
          <p:cNvPr id="3" name="Content Placeholder 2"/>
          <p:cNvSpPr>
            <a:spLocks noGrp="1"/>
          </p:cNvSpPr>
          <p:nvPr>
            <p:ph sz="quarter" idx="10"/>
          </p:nvPr>
        </p:nvSpPr>
        <p:spPr>
          <a:xfrm>
            <a:off x="419100" y="1456897"/>
            <a:ext cx="11340811" cy="3221395"/>
          </a:xfrm>
        </p:spPr>
        <p:txBody>
          <a:bodyPr/>
          <a:lstStyle/>
          <a:p>
            <a:r>
              <a:rPr lang="en-US" dirty="0"/>
              <a:t>Several points to be paid attention to when you perform a test run:</a:t>
            </a:r>
          </a:p>
          <a:p>
            <a:pPr marL="342900" lvl="1" indent="-342900">
              <a:buFont typeface="Arial" panose="020B0604020202020204" pitchFamily="34" charset="0"/>
              <a:buChar char="•"/>
            </a:pPr>
            <a:r>
              <a:rPr lang="en-US" dirty="0"/>
              <a:t>It's important that you go to your desktop app and note its current state.</a:t>
            </a:r>
          </a:p>
          <a:p>
            <a:pPr marL="342900" lvl="1" indent="-342900">
              <a:buFont typeface="Arial" panose="020B0604020202020204" pitchFamily="34" charset="0"/>
              <a:buChar char="•"/>
            </a:pPr>
            <a:r>
              <a:rPr lang="en-US" dirty="0"/>
              <a:t>If you are signed in to and using the machine that will run the desktop flow, make sure that you save your work, close out of all programs, and then sign out.</a:t>
            </a:r>
          </a:p>
          <a:p>
            <a:pPr marL="342900" lvl="1" indent="-342900">
              <a:buFont typeface="Arial" panose="020B0604020202020204" pitchFamily="34" charset="0"/>
              <a:buChar char="•"/>
            </a:pPr>
            <a:r>
              <a:rPr lang="en-US" dirty="0"/>
              <a:t>If you are running the desktop flow on a virtual machine, ensure that the virtual machine is still running. </a:t>
            </a:r>
          </a:p>
          <a:p>
            <a:pPr marL="342900" lvl="1" indent="-342900">
              <a:buFont typeface="Arial" panose="020B0604020202020204" pitchFamily="34" charset="0"/>
              <a:buChar char="•"/>
            </a:pPr>
            <a:r>
              <a:rPr lang="en-US" dirty="0"/>
              <a:t>After the flow has completed, sign in to your device again and ensure that the unattended desktop flow ran properly.</a:t>
            </a:r>
          </a:p>
        </p:txBody>
      </p:sp>
    </p:spTree>
    <p:extLst>
      <p:ext uri="{BB962C8B-B14F-4D97-AF65-F5344CB8AC3E}">
        <p14:creationId xmlns:p14="http://schemas.microsoft.com/office/powerpoint/2010/main" val="8507377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ltLang="zh-CN" dirty="0"/>
              <a:t>Best practices</a:t>
            </a:r>
            <a:endParaRPr lang="en-US" dirty="0"/>
          </a:p>
        </p:txBody>
      </p:sp>
      <p:sp>
        <p:nvSpPr>
          <p:cNvPr id="3" name="Content Placeholder 2"/>
          <p:cNvSpPr>
            <a:spLocks noGrp="1"/>
          </p:cNvSpPr>
          <p:nvPr>
            <p:ph sz="quarter" idx="10"/>
          </p:nvPr>
        </p:nvSpPr>
        <p:spPr>
          <a:xfrm>
            <a:off x="419100" y="1456897"/>
            <a:ext cx="11340811" cy="2785378"/>
          </a:xfrm>
        </p:spPr>
        <p:txBody>
          <a:bodyPr/>
          <a:lstStyle/>
          <a:p>
            <a:r>
              <a:rPr lang="en-US" dirty="0"/>
              <a:t>You can use any of the following strategies:</a:t>
            </a:r>
          </a:p>
          <a:p>
            <a:pPr marL="342900" lvl="1" indent="-342900">
              <a:buFont typeface="Arial" panose="020B0604020202020204" pitchFamily="34" charset="0"/>
              <a:buChar char="•"/>
            </a:pPr>
            <a:r>
              <a:rPr lang="en-US" dirty="0"/>
              <a:t>Plan your unattended desktop flows to run at different times of the day, spreading your load over time.</a:t>
            </a:r>
          </a:p>
          <a:p>
            <a:pPr marL="342900" lvl="1" indent="-342900">
              <a:buFont typeface="Arial" panose="020B0604020202020204" pitchFamily="34" charset="0"/>
              <a:buChar char="•"/>
            </a:pPr>
            <a:r>
              <a:rPr lang="en-US" dirty="0"/>
              <a:t>Create clusters of machines that can run unattended desktop flows with identical configurations in parallel. </a:t>
            </a:r>
          </a:p>
          <a:p>
            <a:pPr marL="342900" lvl="1" indent="-342900">
              <a:buFont typeface="Arial" panose="020B0604020202020204" pitchFamily="34" charset="0"/>
              <a:buChar char="•"/>
            </a:pPr>
            <a:r>
              <a:rPr lang="en-US" altLang="zh-CN" b="0" i="0" dirty="0">
                <a:solidFill>
                  <a:srgbClr val="171717"/>
                </a:solidFill>
                <a:effectLst/>
                <a:latin typeface="Segoe UI" panose="020B0502040204020203" pitchFamily="34" charset="0"/>
              </a:rPr>
              <a:t>Create multiple desktop flows, where each uses a separate connection to target different machines.</a:t>
            </a:r>
          </a:p>
        </p:txBody>
      </p:sp>
    </p:spTree>
    <p:extLst>
      <p:ext uri="{BB962C8B-B14F-4D97-AF65-F5344CB8AC3E}">
        <p14:creationId xmlns:p14="http://schemas.microsoft.com/office/powerpoint/2010/main" val="193353872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b="0" i="0" dirty="0">
                <a:solidFill>
                  <a:srgbClr val="171717"/>
                </a:solidFill>
                <a:effectLst/>
                <a:latin typeface="Segoe UI" panose="020B0502040204020203" pitchFamily="34" charset="0"/>
              </a:rPr>
              <a:t>Which of the following would make running an unattended desktop flow simpler or more efficient?</a:t>
            </a:r>
            <a:endParaRPr lang="en-US" dirty="0"/>
          </a:p>
        </p:txBody>
      </p:sp>
      <p:sp>
        <p:nvSpPr>
          <p:cNvPr id="2" name="Text Placeholder 1"/>
          <p:cNvSpPr>
            <a:spLocks noGrp="1"/>
          </p:cNvSpPr>
          <p:nvPr>
            <p:ph type="body" sz="quarter" idx="15"/>
          </p:nvPr>
        </p:nvSpPr>
        <p:spPr/>
        <p:txBody>
          <a:bodyPr/>
          <a:lstStyle/>
          <a:p>
            <a:pPr lvl="1"/>
            <a:r>
              <a:rPr lang="en-US" b="0" i="0" dirty="0">
                <a:solidFill>
                  <a:srgbClr val="171717"/>
                </a:solidFill>
                <a:effectLst/>
                <a:latin typeface="Segoe UI" panose="020B0502040204020203" pitchFamily="34" charset="0"/>
              </a:rPr>
              <a:t>Which of the following is true regarding unattended desktop flows?</a:t>
            </a:r>
            <a:endParaRPr lang="en-US" dirty="0"/>
          </a:p>
        </p:txBody>
      </p:sp>
      <p:sp>
        <p:nvSpPr>
          <p:cNvPr id="3" name="Text Placeholder 2"/>
          <p:cNvSpPr>
            <a:spLocks noGrp="1"/>
          </p:cNvSpPr>
          <p:nvPr>
            <p:ph type="body" sz="quarter" idx="17"/>
          </p:nvPr>
        </p:nvSpPr>
        <p:spPr/>
        <p:txBody>
          <a:bodyPr/>
          <a:lstStyle/>
          <a:p>
            <a:pPr lvl="1"/>
            <a:r>
              <a:rPr lang="en-US" b="0" i="0" dirty="0">
                <a:solidFill>
                  <a:srgbClr val="171717"/>
                </a:solidFill>
                <a:effectLst/>
                <a:latin typeface="Segoe UI" panose="020B0502040204020203" pitchFamily="34" charset="0"/>
              </a:rPr>
              <a:t>Through which of the following options can a cloud flow connect to a desktop flow?</a:t>
            </a:r>
            <a:endParaRPr lang="en-US" dirty="0"/>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39258" y="3636776"/>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0561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2795637"/>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Run a basic desktop flow in unattended mode.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Run a desktop flow and cloud flow scenario in unattended mode.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Strategize by using best practices and set up for unattended desktop flows.</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5399252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8:Optimize your business process with process advisor</a:t>
            </a:r>
          </a:p>
        </p:txBody>
      </p:sp>
      <p:sp>
        <p:nvSpPr>
          <p:cNvPr id="4" name="Warning_E7BA" title="Icon of a triangle with an exclaimation point inside">
            <a:extLst>
              <a:ext uri="{FF2B5EF4-FFF2-40B4-BE49-F238E27FC236}">
                <a16:creationId xmlns:a16="http://schemas.microsoft.com/office/drawing/2014/main" id="{E4AC1EF2-AF85-CBCE-E8FA-5C4EBEFDE4A9}"/>
              </a:ext>
            </a:extLst>
          </p:cNvPr>
          <p:cNvSpPr>
            <a:spLocks noChangeAspect="1" noEditPoints="1"/>
          </p:cNvSpPr>
          <p:nvPr/>
        </p:nvSpPr>
        <p:spPr bwMode="auto">
          <a:xfrm>
            <a:off x="10027207" y="2709000"/>
            <a:ext cx="1439269" cy="144000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97683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1605568"/>
          </a:xfrm>
        </p:spPr>
        <p:txBody>
          <a:bodyPr/>
          <a:lstStyle/>
          <a:p>
            <a:r>
              <a:rPr lang="en-US" dirty="0"/>
              <a:t>Definition of process advisor:</a:t>
            </a:r>
          </a:p>
          <a:p>
            <a:pPr marL="342900" lvl="1" indent="-342900">
              <a:buFont typeface="Arial" panose="020B0604020202020204" pitchFamily="34" charset="0"/>
              <a:buChar char="•"/>
            </a:pPr>
            <a:r>
              <a:rPr lang="en-US" dirty="0"/>
              <a:t>Process advisor works through Power Automate to record your actions on your desktop to map your process. Then, it will map your process and provide insights on actions that take too long or have too many variations, and then it will give you automation recommendations.</a:t>
            </a:r>
          </a:p>
        </p:txBody>
      </p:sp>
    </p:spTree>
    <p:extLst>
      <p:ext uri="{BB962C8B-B14F-4D97-AF65-F5344CB8AC3E}">
        <p14:creationId xmlns:p14="http://schemas.microsoft.com/office/powerpoint/2010/main" val="41792805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Get familiar with process advisor(1/2)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954107"/>
          </a:xfrm>
        </p:spPr>
        <p:txBody>
          <a:bodyPr/>
          <a:lstStyle/>
          <a:p>
            <a:r>
              <a:rPr lang="en-US" sz="1400" dirty="0">
                <a:solidFill>
                  <a:schemeClr val="tx1"/>
                </a:solidFill>
              </a:rPr>
              <a:t>You can access process advisor through Power Automate by selecting Process advisor on the left navigation pane and then Create on the right side of the screen.</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738664"/>
          </a:xfrm>
        </p:spPr>
        <p:txBody>
          <a:bodyPr/>
          <a:lstStyle/>
          <a:p>
            <a:r>
              <a:rPr lang="en-US" sz="1400" dirty="0">
                <a:solidFill>
                  <a:schemeClr val="tx1"/>
                </a:solidFill>
              </a:rPr>
              <a:t>On the process advisor screen, you can create a new process or add recordings to an existing process.</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954107"/>
          </a:xfrm>
        </p:spPr>
        <p:txBody>
          <a:bodyPr/>
          <a:lstStyle/>
          <a:p>
            <a:r>
              <a:rPr lang="en-US" sz="1400" dirty="0">
                <a:solidFill>
                  <a:schemeClr val="tx1"/>
                </a:solidFill>
              </a:rPr>
              <a:t>Additionally, you can select a link to download Power Automate for desktop flow and view short instructional videos that describe various tasks in process advisor.</a:t>
            </a:r>
          </a:p>
        </p:txBody>
      </p:sp>
      <p:pic>
        <p:nvPicPr>
          <p:cNvPr id="7" name="Picture 6" descr="Screenshot of the Process advisor feature in Power Automate with the Create button.">
            <a:extLst>
              <a:ext uri="{FF2B5EF4-FFF2-40B4-BE49-F238E27FC236}">
                <a16:creationId xmlns:a16="http://schemas.microsoft.com/office/drawing/2014/main" id="{573B4115-E41F-8C50-94BB-7F4DEA34E93E}"/>
              </a:ext>
            </a:extLst>
          </p:cNvPr>
          <p:cNvPicPr>
            <a:picLocks noChangeAspect="1"/>
          </p:cNvPicPr>
          <p:nvPr/>
        </p:nvPicPr>
        <p:blipFill>
          <a:blip r:embed="rId3"/>
          <a:stretch>
            <a:fillRect/>
          </a:stretch>
        </p:blipFill>
        <p:spPr>
          <a:xfrm>
            <a:off x="633124" y="2149785"/>
            <a:ext cx="3223967" cy="1624936"/>
          </a:xfrm>
          <a:prstGeom prst="rect">
            <a:avLst/>
          </a:prstGeom>
        </p:spPr>
      </p:pic>
      <p:pic>
        <p:nvPicPr>
          <p:cNvPr id="9" name="Picture 8" descr="Screenshot of the create a new process window with data preview selected.">
            <a:extLst>
              <a:ext uri="{FF2B5EF4-FFF2-40B4-BE49-F238E27FC236}">
                <a16:creationId xmlns:a16="http://schemas.microsoft.com/office/drawing/2014/main" id="{89495A2F-4FC0-E9B2-9A6B-1DA7B1620F47}"/>
              </a:ext>
            </a:extLst>
          </p:cNvPr>
          <p:cNvPicPr>
            <a:picLocks noChangeAspect="1"/>
          </p:cNvPicPr>
          <p:nvPr/>
        </p:nvPicPr>
        <p:blipFill>
          <a:blip r:embed="rId4"/>
          <a:stretch>
            <a:fillRect/>
          </a:stretch>
        </p:blipFill>
        <p:spPr>
          <a:xfrm>
            <a:off x="4473202" y="2170875"/>
            <a:ext cx="3232150" cy="1875934"/>
          </a:xfrm>
          <a:prstGeom prst="rect">
            <a:avLst/>
          </a:prstGeom>
        </p:spPr>
      </p:pic>
      <p:pic>
        <p:nvPicPr>
          <p:cNvPr id="11" name="Picture 10" descr="Screenshot of the Learning more about processes window with download power automate desktop selected.&#10; ">
            <a:extLst>
              <a:ext uri="{FF2B5EF4-FFF2-40B4-BE49-F238E27FC236}">
                <a16:creationId xmlns:a16="http://schemas.microsoft.com/office/drawing/2014/main" id="{C55A3106-9301-CD4E-EDBB-631DC5AA50C3}"/>
              </a:ext>
            </a:extLst>
          </p:cNvPr>
          <p:cNvPicPr>
            <a:picLocks noChangeAspect="1"/>
          </p:cNvPicPr>
          <p:nvPr/>
        </p:nvPicPr>
        <p:blipFill>
          <a:blip r:embed="rId5"/>
          <a:stretch>
            <a:fillRect/>
          </a:stretch>
        </p:blipFill>
        <p:spPr>
          <a:xfrm>
            <a:off x="8391070" y="2519334"/>
            <a:ext cx="3124406" cy="790237"/>
          </a:xfrm>
          <a:prstGeom prst="rect">
            <a:avLst/>
          </a:prstGeom>
        </p:spPr>
      </p:pic>
    </p:spTree>
    <p:extLst>
      <p:ext uri="{BB962C8B-B14F-4D97-AF65-F5344CB8AC3E}">
        <p14:creationId xmlns:p14="http://schemas.microsoft.com/office/powerpoint/2010/main" val="2727846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Explore Power Automate for desktop</a:t>
            </a:r>
            <a:r>
              <a:rPr lang="zh-CN" altLang="en-US" dirty="0"/>
              <a:t>（</a:t>
            </a:r>
            <a:r>
              <a:rPr lang="en-US" altLang="zh-CN" dirty="0"/>
              <a:t>2/2</a:t>
            </a:r>
            <a:r>
              <a:rPr lang="zh-CN" altLang="en-US" dirty="0"/>
              <a:t>）</a:t>
            </a:r>
            <a:endParaRPr lang="en-US" dirty="0"/>
          </a:p>
        </p:txBody>
      </p:sp>
      <p:sp>
        <p:nvSpPr>
          <p:cNvPr id="3" name="Content Placeholder 2"/>
          <p:cNvSpPr>
            <a:spLocks noGrp="1"/>
          </p:cNvSpPr>
          <p:nvPr>
            <p:ph sz="quarter" idx="10"/>
          </p:nvPr>
        </p:nvSpPr>
        <p:spPr>
          <a:xfrm>
            <a:off x="419100" y="1456897"/>
            <a:ext cx="11340811" cy="3170099"/>
          </a:xfrm>
        </p:spPr>
        <p:txBody>
          <a:bodyPr/>
          <a:lstStyle/>
          <a:p>
            <a:r>
              <a:rPr lang="en-US" dirty="0"/>
              <a:t>The designer contains several elements for you to focus on:</a:t>
            </a:r>
          </a:p>
          <a:p>
            <a:pPr marL="342900" lvl="1" indent="-342900">
              <a:buFont typeface="Arial" panose="020B0604020202020204" pitchFamily="34" charset="0"/>
              <a:buChar char="•"/>
            </a:pPr>
            <a:r>
              <a:rPr lang="en-US" dirty="0"/>
              <a:t>The toolbar (A)</a:t>
            </a:r>
          </a:p>
          <a:p>
            <a:pPr marL="342900" lvl="1" indent="-342900">
              <a:buFont typeface="Arial" panose="020B0604020202020204" pitchFamily="34" charset="0"/>
              <a:buChar char="•"/>
            </a:pPr>
            <a:r>
              <a:rPr lang="en-US" dirty="0" err="1"/>
              <a:t>Subflows</a:t>
            </a:r>
            <a:r>
              <a:rPr lang="en-US" dirty="0"/>
              <a:t> (B)</a:t>
            </a:r>
          </a:p>
          <a:p>
            <a:pPr marL="342900" lvl="1" indent="-342900">
              <a:buFont typeface="Arial" panose="020B0604020202020204" pitchFamily="34" charset="0"/>
              <a:buChar char="•"/>
            </a:pPr>
            <a:r>
              <a:rPr lang="en-US" dirty="0"/>
              <a:t>Actions pane (C)</a:t>
            </a:r>
          </a:p>
          <a:p>
            <a:pPr marL="342900" lvl="1" indent="-342900">
              <a:buFont typeface="Arial" panose="020B0604020202020204" pitchFamily="34" charset="0"/>
              <a:buChar char="•"/>
            </a:pPr>
            <a:r>
              <a:rPr lang="en-US" dirty="0"/>
              <a:t>Workspace (D)</a:t>
            </a:r>
          </a:p>
          <a:p>
            <a:pPr marL="342900" lvl="1" indent="-342900">
              <a:buFont typeface="Arial" panose="020B0604020202020204" pitchFamily="34" charset="0"/>
              <a:buChar char="•"/>
            </a:pPr>
            <a:r>
              <a:rPr lang="en-US" dirty="0"/>
              <a:t>Input/output variables (E)</a:t>
            </a:r>
          </a:p>
          <a:p>
            <a:pPr marL="342900" lvl="1" indent="-342900">
              <a:buFont typeface="Arial" panose="020B0604020202020204" pitchFamily="34" charset="0"/>
              <a:buChar char="•"/>
            </a:pPr>
            <a:r>
              <a:rPr lang="en-US" dirty="0"/>
              <a:t>Flow variables (F)</a:t>
            </a:r>
          </a:p>
        </p:txBody>
      </p:sp>
    </p:spTree>
    <p:extLst>
      <p:ext uri="{BB962C8B-B14F-4D97-AF65-F5344CB8AC3E}">
        <p14:creationId xmlns:p14="http://schemas.microsoft.com/office/powerpoint/2010/main" val="16285008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ltLang="zh-CN" dirty="0"/>
              <a:t>Get familiar with process advisor(2/2)</a:t>
            </a:r>
            <a:endParaRPr lang="en-US" dirty="0"/>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308872"/>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308872"/>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Selecting a process lets you see the details that are involved, such as:</a:t>
            </a:r>
          </a:p>
          <a:p>
            <a:pPr marL="342900" indent="-342900">
              <a:buFont typeface="Arial" panose="020B0604020202020204" pitchFamily="34" charset="0"/>
              <a:buChar char="•"/>
            </a:pPr>
            <a:r>
              <a:rPr lang="en-US" altLang="zh-CN" sz="2000" b="0" i="0" dirty="0">
                <a:solidFill>
                  <a:srgbClr val="171717"/>
                </a:solidFill>
                <a:effectLst/>
              </a:rPr>
              <a:t>The various recordings</a:t>
            </a:r>
          </a:p>
          <a:p>
            <a:pPr marL="342900" indent="-342900">
              <a:buFont typeface="Arial" panose="020B0604020202020204" pitchFamily="34" charset="0"/>
              <a:buChar char="•"/>
            </a:pPr>
            <a:r>
              <a:rPr lang="en-US" altLang="zh-CN" sz="2000" b="0" i="0" dirty="0">
                <a:solidFill>
                  <a:srgbClr val="171717"/>
                </a:solidFill>
                <a:effectLst/>
              </a:rPr>
              <a:t>Who created them</a:t>
            </a:r>
          </a:p>
          <a:p>
            <a:pPr marL="342900" indent="-342900">
              <a:buFont typeface="Arial" panose="020B0604020202020204" pitchFamily="34" charset="0"/>
              <a:buChar char="•"/>
            </a:pPr>
            <a:r>
              <a:rPr lang="en-US" altLang="zh-CN" sz="2000" b="0" i="0" dirty="0">
                <a:solidFill>
                  <a:srgbClr val="171717"/>
                </a:solidFill>
                <a:effectLst/>
              </a:rPr>
              <a:t>At what time</a:t>
            </a:r>
          </a:p>
          <a:p>
            <a:pPr marL="342900" indent="-342900" algn="l">
              <a:buFont typeface="Arial" panose="020B0604020202020204" pitchFamily="34" charset="0"/>
              <a:buChar char="•"/>
            </a:pPr>
            <a:r>
              <a:rPr lang="en-US" altLang="zh-CN" sz="2000" b="0" i="0" dirty="0">
                <a:solidFill>
                  <a:srgbClr val="171717"/>
                </a:solidFill>
                <a:effectLst/>
              </a:rPr>
              <a:t>Their status</a:t>
            </a:r>
          </a:p>
          <a:p>
            <a:r>
              <a:rPr lang="en-US" altLang="zh-CN" sz="2400" b="0" i="0" dirty="0">
                <a:solidFill>
                  <a:srgbClr val="171717"/>
                </a:solidFill>
                <a:effectLst/>
                <a:latin typeface="+mj-lt"/>
              </a:rPr>
              <a:t>Screenshot of process details including recordings.</a:t>
            </a:r>
            <a:br>
              <a:rPr lang="en-US" altLang="zh-CN" sz="2400" b="0" i="0" dirty="0">
                <a:solidFill>
                  <a:srgbClr val="171717"/>
                </a:solidFill>
                <a:effectLst/>
                <a:latin typeface="+mj-lt"/>
              </a:rPr>
            </a:br>
            <a:endParaRPr lang="en-US" altLang="zh-CN" sz="2400" b="0" i="0" dirty="0">
              <a:solidFill>
                <a:srgbClr val="171717"/>
              </a:solidFill>
              <a:effectLst/>
              <a:latin typeface="+mj-lt"/>
            </a:endParaRPr>
          </a:p>
          <a:p>
            <a:endParaRPr lang="en-US" sz="2000" dirty="0">
              <a:solidFill>
                <a:srgbClr val="171717"/>
              </a:solidFill>
              <a:latin typeface="Segoe UI" panose="020B0502040204020203" pitchFamily="34" charset="0"/>
            </a:endParaRPr>
          </a:p>
          <a:p>
            <a:endParaRPr lang="en-US" sz="1800" b="0" i="0" dirty="0">
              <a:solidFill>
                <a:srgbClr val="171717"/>
              </a:solidFill>
              <a:effectLst/>
              <a:latin typeface="Segoe UI" panose="020B0502040204020203" pitchFamily="34" charset="0"/>
            </a:endParaRPr>
          </a:p>
          <a:p>
            <a:pPr marL="342900" indent="-342900">
              <a:buFont typeface="Arial" panose="020B0604020202020204" pitchFamily="34" charset="0"/>
              <a:buChar char="•"/>
            </a:pPr>
            <a:endParaRPr lang="en-US" sz="18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1800" dirty="0">
              <a:solidFill>
                <a:srgbClr val="171717"/>
              </a:solidFill>
              <a:latin typeface="Segoe UI" panose="020B0502040204020203" pitchFamily="34" charset="0"/>
            </a:endParaRPr>
          </a:p>
        </p:txBody>
      </p:sp>
      <p:pic>
        <p:nvPicPr>
          <p:cNvPr id="4" name="Picture 3" descr="Screenshot of process details including recordings.">
            <a:extLst>
              <a:ext uri="{FF2B5EF4-FFF2-40B4-BE49-F238E27FC236}">
                <a16:creationId xmlns:a16="http://schemas.microsoft.com/office/drawing/2014/main" id="{D335D448-293D-A677-62C5-370F94A2FA2F}"/>
              </a:ext>
            </a:extLst>
          </p:cNvPr>
          <p:cNvPicPr>
            <a:picLocks noChangeAspect="1"/>
          </p:cNvPicPr>
          <p:nvPr/>
        </p:nvPicPr>
        <p:blipFill>
          <a:blip r:embed="rId3"/>
          <a:stretch>
            <a:fillRect/>
          </a:stretch>
        </p:blipFill>
        <p:spPr>
          <a:xfrm>
            <a:off x="7070102" y="2223161"/>
            <a:ext cx="4312997" cy="2655210"/>
          </a:xfrm>
          <a:prstGeom prst="rect">
            <a:avLst/>
          </a:prstGeom>
        </p:spPr>
      </p:pic>
    </p:spTree>
    <p:extLst>
      <p:ext uri="{BB962C8B-B14F-4D97-AF65-F5344CB8AC3E}">
        <p14:creationId xmlns:p14="http://schemas.microsoft.com/office/powerpoint/2010/main" val="23415266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Create your first recording</a:t>
            </a:r>
          </a:p>
        </p:txBody>
      </p:sp>
      <p:sp>
        <p:nvSpPr>
          <p:cNvPr id="3" name="Content Placeholder 2"/>
          <p:cNvSpPr>
            <a:spLocks noGrp="1"/>
          </p:cNvSpPr>
          <p:nvPr>
            <p:ph sz="quarter" idx="10"/>
          </p:nvPr>
        </p:nvSpPr>
        <p:spPr>
          <a:xfrm>
            <a:off x="419100" y="1456897"/>
            <a:ext cx="11340811" cy="4221669"/>
          </a:xfrm>
        </p:spPr>
        <p:txBody>
          <a:bodyPr/>
          <a:lstStyle/>
          <a:p>
            <a:r>
              <a:rPr lang="en-US" dirty="0"/>
              <a:t>Several steps to create your first recording:</a:t>
            </a:r>
          </a:p>
          <a:p>
            <a:pPr marL="342900" lvl="1" indent="-342900">
              <a:buFont typeface="Arial" panose="020B0604020202020204" pitchFamily="34" charset="0"/>
              <a:buChar char="•"/>
            </a:pPr>
            <a:r>
              <a:rPr lang="en-US" sz="1800" dirty="0"/>
              <a:t>To begin recording, you first need to have a process. If you've already created a process, select that process and then select New recording in the upper-left corner of the page.</a:t>
            </a:r>
          </a:p>
          <a:p>
            <a:pPr marL="342900" lvl="1" indent="-342900">
              <a:buFont typeface="Arial" panose="020B0604020202020204" pitchFamily="34" charset="0"/>
              <a:buChar char="•"/>
            </a:pPr>
            <a:r>
              <a:rPr lang="en-US" sz="1800" dirty="0"/>
              <a:t>If you don't have a process yet, select Process advisor &gt; Create &gt; Blank process.</a:t>
            </a:r>
          </a:p>
          <a:p>
            <a:pPr marL="342900" lvl="1" indent="-342900">
              <a:buFont typeface="Arial" panose="020B0604020202020204" pitchFamily="34" charset="0"/>
              <a:buChar char="•"/>
            </a:pPr>
            <a:r>
              <a:rPr lang="en-US" sz="1800" dirty="0"/>
              <a:t>Name your process. Provide a description to help you and your users understand the process that is being analyzed. The Data (preview) process is by default selected. Select Recordings and then click Create.</a:t>
            </a:r>
          </a:p>
          <a:p>
            <a:pPr marL="342900" lvl="1" indent="-342900">
              <a:buFont typeface="Arial" panose="020B0604020202020204" pitchFamily="34" charset="0"/>
              <a:buChar char="•"/>
            </a:pPr>
            <a:r>
              <a:rPr lang="en-US" sz="1800" dirty="0"/>
              <a:t>Next, select Add a recording.</a:t>
            </a:r>
          </a:p>
          <a:p>
            <a:pPr marL="342900" lvl="1" indent="-342900">
              <a:buFont typeface="Arial" panose="020B0604020202020204" pitchFamily="34" charset="0"/>
              <a:buChar char="•"/>
            </a:pPr>
            <a:r>
              <a:rPr lang="en-US" sz="1800" dirty="0"/>
              <a:t>After completing the cleanup items, you'll be ready to begin recording. To begin, select the Start recording button in Power Automate for desktop.</a:t>
            </a:r>
          </a:p>
          <a:p>
            <a:pPr marL="342900" lvl="1" indent="-342900">
              <a:buFont typeface="Arial" panose="020B0604020202020204" pitchFamily="34" charset="0"/>
              <a:buChar char="•"/>
            </a:pPr>
            <a:r>
              <a:rPr lang="en-US" sz="1800" dirty="0"/>
              <a:t>After you've finished your actions, return to the recording window and select Finish. </a:t>
            </a:r>
          </a:p>
          <a:p>
            <a:pPr marL="342900" lvl="1" indent="-342900">
              <a:buFont typeface="Arial" panose="020B0604020202020204" pitchFamily="34" charset="0"/>
              <a:buChar char="•"/>
            </a:pPr>
            <a:r>
              <a:rPr lang="en-US" sz="1800" dirty="0"/>
              <a:t>After you select Finish, your recording will upload.</a:t>
            </a:r>
          </a:p>
        </p:txBody>
      </p:sp>
    </p:spTree>
    <p:extLst>
      <p:ext uri="{BB962C8B-B14F-4D97-AF65-F5344CB8AC3E}">
        <p14:creationId xmlns:p14="http://schemas.microsoft.com/office/powerpoint/2010/main" val="429327557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Edit recordings and group actions</a:t>
            </a:r>
          </a:p>
        </p:txBody>
      </p:sp>
      <p:sp>
        <p:nvSpPr>
          <p:cNvPr id="3" name="Content Placeholder 2"/>
          <p:cNvSpPr>
            <a:spLocks noGrp="1"/>
          </p:cNvSpPr>
          <p:nvPr>
            <p:ph sz="quarter" idx="10"/>
          </p:nvPr>
        </p:nvSpPr>
        <p:spPr>
          <a:xfrm>
            <a:off x="419100" y="1456897"/>
            <a:ext cx="11340811" cy="2600712"/>
          </a:xfrm>
        </p:spPr>
        <p:txBody>
          <a:bodyPr/>
          <a:lstStyle/>
          <a:p>
            <a:r>
              <a:rPr lang="en-US" dirty="0"/>
              <a:t>How to edit recordings and group actions:</a:t>
            </a:r>
          </a:p>
          <a:p>
            <a:pPr marL="342900" lvl="1" indent="-342900">
              <a:buFont typeface="Arial" panose="020B0604020202020204" pitchFamily="34" charset="0"/>
              <a:buChar char="•"/>
            </a:pPr>
            <a:r>
              <a:rPr lang="en-US" sz="1800" dirty="0"/>
              <a:t>Recordings have several available statuses. When a recording is being uploaded, it will have a status of In progress. When it's ready for grouping and editing, it will have a status of Not analyzed. Choose a recording with this status to prepare it for analysis by grouping and editing actions.</a:t>
            </a:r>
          </a:p>
          <a:p>
            <a:pPr marL="342900" lvl="1" indent="-342900">
              <a:buFont typeface="Arial" panose="020B0604020202020204" pitchFamily="34" charset="0"/>
              <a:buChar char="•"/>
            </a:pPr>
            <a:r>
              <a:rPr lang="en-US" sz="1800" dirty="0"/>
              <a:t>By selecting individual actions, you can edit the action text or description to eliminate private data or personal information and then delete the screenshot.</a:t>
            </a:r>
          </a:p>
          <a:p>
            <a:pPr marL="342900" lvl="1" indent="-342900">
              <a:buFont typeface="Arial" panose="020B0604020202020204" pitchFamily="34" charset="0"/>
              <a:buChar char="•"/>
            </a:pPr>
            <a:r>
              <a:rPr lang="en-US" sz="1800" dirty="0"/>
              <a:t>To prepare a recording for analysis, you must first group the individual actions into activities, etc.</a:t>
            </a:r>
          </a:p>
        </p:txBody>
      </p:sp>
    </p:spTree>
    <p:extLst>
      <p:ext uri="{BB962C8B-B14F-4D97-AF65-F5344CB8AC3E}">
        <p14:creationId xmlns:p14="http://schemas.microsoft.com/office/powerpoint/2010/main" val="401502637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Analyze recordings and interpret results(1/2)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892552"/>
          </a:xfrm>
        </p:spPr>
        <p:txBody>
          <a:bodyPr/>
          <a:lstStyle/>
          <a:p>
            <a:r>
              <a:rPr lang="en-US" sz="1400" dirty="0">
                <a:solidFill>
                  <a:schemeClr val="tx1"/>
                </a:solidFill>
              </a:rPr>
              <a:t>When your recordings are prepared, go to your process and select Analyze.</a:t>
            </a:r>
          </a:p>
          <a:p>
            <a:endParaRPr lang="en-US" sz="1400" dirty="0">
              <a:solidFill>
                <a:schemeClr val="tx1"/>
              </a:solidFill>
            </a:endParaRP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523220"/>
          </a:xfrm>
        </p:spPr>
        <p:txBody>
          <a:bodyPr/>
          <a:lstStyle/>
          <a:p>
            <a:r>
              <a:rPr lang="en-US" sz="1400" dirty="0">
                <a:solidFill>
                  <a:schemeClr val="tx1"/>
                </a:solidFill>
              </a:rPr>
              <a:t>In the following pop-up window, select Confirm. </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523220"/>
          </a:xfrm>
        </p:spPr>
        <p:txBody>
          <a:bodyPr/>
          <a:lstStyle/>
          <a:p>
            <a:r>
              <a:rPr lang="en-US" sz="1400" dirty="0">
                <a:solidFill>
                  <a:schemeClr val="tx1"/>
                </a:solidFill>
              </a:rPr>
              <a:t>The analytics screen will look similar to the following screenshot.</a:t>
            </a:r>
          </a:p>
        </p:txBody>
      </p:sp>
      <p:pic>
        <p:nvPicPr>
          <p:cNvPr id="6146" name="Picture 2" descr="Screenshot of the Analyze button for the process.">
            <a:extLst>
              <a:ext uri="{FF2B5EF4-FFF2-40B4-BE49-F238E27FC236}">
                <a16:creationId xmlns:a16="http://schemas.microsoft.com/office/drawing/2014/main" id="{5ABD089C-3F35-5E60-FC84-05DC29FA6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53" y="1683449"/>
            <a:ext cx="3373309" cy="28073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Analytics button that is used to access the results.">
            <a:extLst>
              <a:ext uri="{FF2B5EF4-FFF2-40B4-BE49-F238E27FC236}">
                <a16:creationId xmlns:a16="http://schemas.microsoft.com/office/drawing/2014/main" id="{EFB9E467-36DE-AD8A-4358-9BA49B0CF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3738" y="1586824"/>
            <a:ext cx="3373309" cy="2807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Screenshot example of the full analytics view details.">
            <a:extLst>
              <a:ext uri="{FF2B5EF4-FFF2-40B4-BE49-F238E27FC236}">
                <a16:creationId xmlns:a16="http://schemas.microsoft.com/office/drawing/2014/main" id="{0CCDA088-8E07-CB14-20DA-081E6FDD0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9023" y="2052687"/>
            <a:ext cx="3269505" cy="206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1637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ltLang="zh-CN" dirty="0"/>
              <a:t>Analyze recordings and interpret results(2/2)</a:t>
            </a:r>
            <a:endParaRPr lang="en-US" dirty="0"/>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539754" y="1456895"/>
            <a:ext cx="5220157" cy="4161479"/>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093428"/>
          </a:xfrm>
          <a:prstGeom prst="rect">
            <a:avLst/>
          </a:prstGeom>
          <a:solidFill>
            <a:schemeClr val="tx1">
              <a:lumMod val="10000"/>
              <a:lumOff val="90000"/>
            </a:schemeClr>
          </a:solidFill>
        </p:spPr>
        <p:txBody>
          <a:bodyPr wrap="square">
            <a:spAutoFit/>
          </a:bodyPr>
          <a:lstStyle/>
          <a:p>
            <a:pPr marL="342900" indent="-342900">
              <a:buFont typeface="Arial" panose="020B0604020202020204" pitchFamily="34" charset="0"/>
              <a:buChar char="•"/>
            </a:pPr>
            <a:r>
              <a:rPr lang="en-US" sz="2000" b="0" i="0" dirty="0">
                <a:solidFill>
                  <a:srgbClr val="171717"/>
                </a:solidFill>
                <a:effectLst/>
              </a:rPr>
              <a:t>The preceding image shows many metrics that you need to consider. The first visual is the process map. You can enlarge the process map by selecting the Focus mode icon in the upper-right corner.</a:t>
            </a:r>
          </a:p>
          <a:p>
            <a:pPr marL="342900" indent="-342900">
              <a:buFont typeface="Arial" panose="020B0604020202020204" pitchFamily="34" charset="0"/>
              <a:buChar char="•"/>
            </a:pPr>
            <a:r>
              <a:rPr lang="en-US" altLang="zh-CN" sz="2000" b="0" i="0" dirty="0">
                <a:solidFill>
                  <a:srgbClr val="171717"/>
                </a:solidFill>
                <a:effectLst/>
              </a:rPr>
              <a:t>The process map breaks down each activity in order. It also shows the average amount of time for each activity and variations in the process.</a:t>
            </a:r>
          </a:p>
          <a:p>
            <a:pPr marL="342900" indent="-342900">
              <a:buFont typeface="Arial" panose="020B0604020202020204" pitchFamily="34" charset="0"/>
              <a:buChar char="•"/>
            </a:pPr>
            <a:r>
              <a:rPr lang="en-US" altLang="zh-CN" sz="2000" b="0" i="0" dirty="0">
                <a:solidFill>
                  <a:srgbClr val="171717"/>
                </a:solidFill>
                <a:effectLst/>
              </a:rPr>
              <a:t>The other visuals will help to further break down the information in the process map.  </a:t>
            </a:r>
            <a:endParaRPr lang="en-US" altLang="zh-CN" sz="2400" dirty="0">
              <a:solidFill>
                <a:srgbClr val="171717"/>
              </a:solidFill>
              <a:latin typeface="+mj-lt"/>
            </a:endParaRPr>
          </a:p>
        </p:txBody>
      </p:sp>
      <p:pic>
        <p:nvPicPr>
          <p:cNvPr id="8194" name="Picture 2" descr="Screenshot of the Focus mode enlarged process map.">
            <a:extLst>
              <a:ext uri="{FF2B5EF4-FFF2-40B4-BE49-F238E27FC236}">
                <a16:creationId xmlns:a16="http://schemas.microsoft.com/office/drawing/2014/main" id="{BAEEB570-D019-EB0E-9599-ADD663F07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037" y="1615801"/>
            <a:ext cx="3103590" cy="378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6313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Automation recommendations</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523220"/>
          </a:xfrm>
        </p:spPr>
        <p:txBody>
          <a:bodyPr/>
          <a:lstStyle/>
          <a:p>
            <a:r>
              <a:rPr lang="en-US" sz="1400" dirty="0">
                <a:solidFill>
                  <a:schemeClr val="tx1"/>
                </a:solidFill>
              </a:rPr>
              <a:t>As shown in the screenshot, these blue icons are recommendations for automation.</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954107"/>
          </a:xfrm>
        </p:spPr>
        <p:txBody>
          <a:bodyPr/>
          <a:lstStyle/>
          <a:p>
            <a:r>
              <a:rPr lang="en-US" sz="1400" dirty="0">
                <a:solidFill>
                  <a:schemeClr val="tx1"/>
                </a:solidFill>
              </a:rPr>
              <a:t>Selecting a blue icon will begin a new cloud flow with suggestions for connectors that are grouped by activities based on your process.</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523220"/>
          </a:xfrm>
        </p:spPr>
        <p:txBody>
          <a:bodyPr/>
          <a:lstStyle/>
          <a:p>
            <a:r>
              <a:rPr lang="en-US" sz="1400" dirty="0">
                <a:solidFill>
                  <a:schemeClr val="tx1"/>
                </a:solidFill>
              </a:rPr>
              <a:t>Selecting a recommended connector will add the selection to your flow.</a:t>
            </a:r>
          </a:p>
        </p:txBody>
      </p:sp>
      <p:pic>
        <p:nvPicPr>
          <p:cNvPr id="9218" name="Picture 2" descr="Screenshot of the analytics for recommendations.">
            <a:extLst>
              <a:ext uri="{FF2B5EF4-FFF2-40B4-BE49-F238E27FC236}">
                <a16:creationId xmlns:a16="http://schemas.microsoft.com/office/drawing/2014/main" id="{8BD6F2B4-1806-DCF8-7297-436E9AD2B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514" y="1654846"/>
            <a:ext cx="2186912" cy="260607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creenshot of a new cloud flow selection.">
            <a:extLst>
              <a:ext uri="{FF2B5EF4-FFF2-40B4-BE49-F238E27FC236}">
                <a16:creationId xmlns:a16="http://schemas.microsoft.com/office/drawing/2014/main" id="{99287D64-3BC5-2B7A-9C59-1469E0370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719" y="1547073"/>
            <a:ext cx="3232641" cy="283451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creenshot of the Automate activities connector.">
            <a:extLst>
              <a:ext uri="{FF2B5EF4-FFF2-40B4-BE49-F238E27FC236}">
                <a16:creationId xmlns:a16="http://schemas.microsoft.com/office/drawing/2014/main" id="{2AA4641E-9AF7-3B4A-2430-1EFAEB5DC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585" y="1654846"/>
            <a:ext cx="261937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7902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How many recordings do you need to analyze a process?</a:t>
            </a:r>
          </a:p>
        </p:txBody>
      </p:sp>
      <p:sp>
        <p:nvSpPr>
          <p:cNvPr id="2" name="Text Placeholder 1"/>
          <p:cNvSpPr>
            <a:spLocks noGrp="1"/>
          </p:cNvSpPr>
          <p:nvPr>
            <p:ph type="body" sz="quarter" idx="15"/>
          </p:nvPr>
        </p:nvSpPr>
        <p:spPr/>
        <p:txBody>
          <a:bodyPr/>
          <a:lstStyle/>
          <a:p>
            <a:pPr lvl="1"/>
            <a:r>
              <a:rPr lang="en-US" altLang="zh-CN" b="0" i="0" dirty="0">
                <a:solidFill>
                  <a:srgbClr val="171717"/>
                </a:solidFill>
                <a:effectLst/>
              </a:rPr>
              <a:t>What process advisor role does another user need to add recordings to your process?</a:t>
            </a:r>
            <a:endParaRPr lang="en-US" dirty="0"/>
          </a:p>
        </p:txBody>
      </p:sp>
      <p:sp>
        <p:nvSpPr>
          <p:cNvPr id="3" name="Text Placeholder 2"/>
          <p:cNvSpPr>
            <a:spLocks noGrp="1"/>
          </p:cNvSpPr>
          <p:nvPr>
            <p:ph type="body" sz="quarter" idx="17"/>
          </p:nvPr>
        </p:nvSpPr>
        <p:spPr/>
        <p:txBody>
          <a:bodyPr/>
          <a:lstStyle/>
          <a:p>
            <a:pPr lvl="1"/>
            <a:r>
              <a:rPr lang="en-US" altLang="zh-CN" b="0" i="0" dirty="0">
                <a:solidFill>
                  <a:srgbClr val="171717"/>
                </a:solidFill>
                <a:effectLst/>
              </a:rPr>
              <a:t>What is a variant?</a:t>
            </a:r>
            <a:endParaRPr lang="en-US" dirty="0"/>
          </a:p>
        </p:txBody>
      </p:sp>
      <p:sp>
        <p:nvSpPr>
          <p:cNvPr id="4" name="Text Placeholder 3"/>
          <p:cNvSpPr>
            <a:spLocks noGrp="1"/>
          </p:cNvSpPr>
          <p:nvPr>
            <p:ph type="body" sz="quarter" idx="19"/>
          </p:nvPr>
        </p:nvSpPr>
        <p:spPr/>
        <p:txBody>
          <a:bodyPr/>
          <a:lstStyle/>
          <a:p>
            <a:pPr lvl="1"/>
            <a:r>
              <a:rPr lang="en-US" dirty="0"/>
              <a:t>What connectors can automation recommendations suggest for improving your business processes and increasing efficiency?</a:t>
            </a:r>
          </a:p>
        </p:txBody>
      </p:sp>
      <p:grpSp>
        <p:nvGrpSpPr>
          <p:cNvPr id="107" name="Group 106">
            <a:extLst>
              <a:ext uri="{FF2B5EF4-FFF2-40B4-BE49-F238E27FC236}">
                <a16:creationId xmlns:a16="http://schemas.microsoft.com/office/drawing/2014/main" id="{A625E812-D4D9-4C0C-8A79-1E9C6F1DE534}"/>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108" name="Group 107">
              <a:extLst>
                <a:ext uri="{FF2B5EF4-FFF2-40B4-BE49-F238E27FC236}">
                  <a16:creationId xmlns:a16="http://schemas.microsoft.com/office/drawing/2014/main" id="{733499DD-56AE-4D3B-B376-82F29EB4DA97}"/>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110" name="Freeform 5">
                <a:extLst>
                  <a:ext uri="{FF2B5EF4-FFF2-40B4-BE49-F238E27FC236}">
                    <a16:creationId xmlns:a16="http://schemas.microsoft.com/office/drawing/2014/main" id="{5E2DFAD1-818F-45DE-B1C1-14F00E2F76B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1" name="Freeform 6">
                <a:extLst>
                  <a:ext uri="{FF2B5EF4-FFF2-40B4-BE49-F238E27FC236}">
                    <a16:creationId xmlns:a16="http://schemas.microsoft.com/office/drawing/2014/main" id="{A5917F0B-E473-44AB-B011-63D2FE8C4136}"/>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9" name="shield_3" title="Icon of a shield with an exclamation point inside">
              <a:extLst>
                <a:ext uri="{FF2B5EF4-FFF2-40B4-BE49-F238E27FC236}">
                  <a16:creationId xmlns:a16="http://schemas.microsoft.com/office/drawing/2014/main" id="{7DD8B386-0657-4FCD-BD99-C0CBBC53E708}"/>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 name="Group 111" descr="Icon of a padlock">
            <a:extLst>
              <a:ext uri="{FF2B5EF4-FFF2-40B4-BE49-F238E27FC236}">
                <a16:creationId xmlns:a16="http://schemas.microsoft.com/office/drawing/2014/main" id="{63FE4EAA-C731-4982-B269-2D4CBAB87EFF}"/>
              </a:ext>
            </a:extLst>
          </p:cNvPr>
          <p:cNvGrpSpPr/>
          <p:nvPr/>
        </p:nvGrpSpPr>
        <p:grpSpPr>
          <a:xfrm>
            <a:off x="418643" y="1456896"/>
            <a:ext cx="896425" cy="896552"/>
            <a:chOff x="418643" y="1456896"/>
            <a:chExt cx="896425" cy="896552"/>
          </a:xfrm>
        </p:grpSpPr>
        <p:grpSp>
          <p:nvGrpSpPr>
            <p:cNvPr id="113" name="Group 112">
              <a:extLst>
                <a:ext uri="{FF2B5EF4-FFF2-40B4-BE49-F238E27FC236}">
                  <a16:creationId xmlns:a16="http://schemas.microsoft.com/office/drawing/2014/main" id="{983EB8B8-C1BD-4CB7-A3A6-230D739112AB}"/>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115" name="Freeform 5">
                <a:extLst>
                  <a:ext uri="{FF2B5EF4-FFF2-40B4-BE49-F238E27FC236}">
                    <a16:creationId xmlns:a16="http://schemas.microsoft.com/office/drawing/2014/main" id="{C3F92100-E943-42EE-B969-936B4C309835}"/>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6E151A05-BCDD-4D97-AED6-47A4DD7637C1}"/>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4" name="Lock" title="Icon of a padlock">
              <a:extLst>
                <a:ext uri="{FF2B5EF4-FFF2-40B4-BE49-F238E27FC236}">
                  <a16:creationId xmlns:a16="http://schemas.microsoft.com/office/drawing/2014/main" id="{15E4D2EA-5389-4381-86EE-BDACA3234162}"/>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descr="Icon of a key">
            <a:extLst>
              <a:ext uri="{FF2B5EF4-FFF2-40B4-BE49-F238E27FC236}">
                <a16:creationId xmlns:a16="http://schemas.microsoft.com/office/drawing/2014/main" id="{CDA46BA3-A159-4B05-A709-D9456546A56C}"/>
              </a:ext>
            </a:extLst>
          </p:cNvPr>
          <p:cNvGrpSpPr/>
          <p:nvPr/>
        </p:nvGrpSpPr>
        <p:grpSpPr>
          <a:xfrm>
            <a:off x="418643" y="4726875"/>
            <a:ext cx="896425" cy="896552"/>
            <a:chOff x="418643" y="4726875"/>
            <a:chExt cx="896425" cy="896552"/>
          </a:xfrm>
        </p:grpSpPr>
        <p:grpSp>
          <p:nvGrpSpPr>
            <p:cNvPr id="82" name="Group 81">
              <a:extLst>
                <a:ext uri="{FF2B5EF4-FFF2-40B4-BE49-F238E27FC236}">
                  <a16:creationId xmlns:a16="http://schemas.microsoft.com/office/drawing/2014/main" id="{6E8D8865-78E0-4496-9ABC-C03EF071F8EA}"/>
                </a:ext>
                <a:ext uri="{C183D7F6-B498-43B3-948B-1728B52AA6E4}">
                  <adec:decorative xmlns:adec="http://schemas.microsoft.com/office/drawing/2017/decorative" val="1"/>
                </a:ext>
              </a:extLst>
            </p:cNvPr>
            <p:cNvGrpSpPr/>
            <p:nvPr/>
          </p:nvGrpSpPr>
          <p:grpSpPr>
            <a:xfrm>
              <a:off x="418643" y="4726875"/>
              <a:ext cx="896425" cy="896552"/>
              <a:chOff x="7962901" y="3032919"/>
              <a:chExt cx="981074" cy="981076"/>
            </a:xfrm>
          </p:grpSpPr>
          <p:sp>
            <p:nvSpPr>
              <p:cNvPr id="84" name="Freeform 5">
                <a:extLst>
                  <a:ext uri="{FF2B5EF4-FFF2-40B4-BE49-F238E27FC236}">
                    <a16:creationId xmlns:a16="http://schemas.microsoft.com/office/drawing/2014/main" id="{81C8CAC7-E721-4E35-8B09-D6074018A3CA}"/>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5" name="Freeform 6">
                <a:extLst>
                  <a:ext uri="{FF2B5EF4-FFF2-40B4-BE49-F238E27FC236}">
                    <a16:creationId xmlns:a16="http://schemas.microsoft.com/office/drawing/2014/main" id="{311F7349-8EE3-44EC-89B1-8C5BF1B1645A}"/>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9" name="key" title="Icon of a key">
              <a:extLst>
                <a:ext uri="{FF2B5EF4-FFF2-40B4-BE49-F238E27FC236}">
                  <a16:creationId xmlns:a16="http://schemas.microsoft.com/office/drawing/2014/main" id="{CBEB197B-F384-4596-9528-DEFBA15C58D5}"/>
                </a:ext>
              </a:extLst>
            </p:cNvPr>
            <p:cNvSpPr>
              <a:spLocks noChangeAspect="1" noEditPoints="1"/>
            </p:cNvSpPr>
            <p:nvPr/>
          </p:nvSpPr>
          <p:spPr bwMode="auto">
            <a:xfrm>
              <a:off x="701994" y="5011135"/>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descr="Icon of a locked safe">
            <a:extLst>
              <a:ext uri="{FF2B5EF4-FFF2-40B4-BE49-F238E27FC236}">
                <a16:creationId xmlns:a16="http://schemas.microsoft.com/office/drawing/2014/main" id="{1A5B442B-1C31-4789-9F28-616965B21212}"/>
              </a:ext>
            </a:extLst>
          </p:cNvPr>
          <p:cNvGrpSpPr/>
          <p:nvPr/>
        </p:nvGrpSpPr>
        <p:grpSpPr>
          <a:xfrm>
            <a:off x="418643" y="3636882"/>
            <a:ext cx="896425" cy="896552"/>
            <a:chOff x="418643" y="3636882"/>
            <a:chExt cx="896425" cy="896552"/>
          </a:xfrm>
        </p:grpSpPr>
        <p:grpSp>
          <p:nvGrpSpPr>
            <p:cNvPr id="64" name="Group 63">
              <a:extLst>
                <a:ext uri="{FF2B5EF4-FFF2-40B4-BE49-F238E27FC236}">
                  <a16:creationId xmlns:a16="http://schemas.microsoft.com/office/drawing/2014/main" id="{47F71CB7-A0CF-4E2B-B94E-9FAC88E38511}"/>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9" name="Freeform 5">
                <a:extLst>
                  <a:ext uri="{FF2B5EF4-FFF2-40B4-BE49-F238E27FC236}">
                    <a16:creationId xmlns:a16="http://schemas.microsoft.com/office/drawing/2014/main" id="{B2B8C6C5-F151-47D4-932D-D5BD9480316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0" name="Freeform 6">
                <a:extLst>
                  <a:ext uri="{FF2B5EF4-FFF2-40B4-BE49-F238E27FC236}">
                    <a16:creationId xmlns:a16="http://schemas.microsoft.com/office/drawing/2014/main" id="{0D8ED381-CCF4-48DE-8432-56B8AC4C816E}"/>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9" name="safe" title="Icon of a locked safe">
              <a:extLst>
                <a:ext uri="{FF2B5EF4-FFF2-40B4-BE49-F238E27FC236}">
                  <a16:creationId xmlns:a16="http://schemas.microsoft.com/office/drawing/2014/main" id="{DFF7AFA2-EFC1-499B-8A53-71DC2D4E8AD3}"/>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9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2785378"/>
          </a:xfrm>
        </p:spPr>
        <p:txBody>
          <a:bodyPr/>
          <a:lstStyle/>
          <a:p>
            <a:r>
              <a:rPr lang="en-US" altLang="zh-CN" sz="2400" dirty="0">
                <a:latin typeface="+mj-lt"/>
              </a:rPr>
              <a:t>Benefits of process advisor</a:t>
            </a:r>
            <a:r>
              <a:rPr lang="en-US" dirty="0"/>
              <a:t>:</a:t>
            </a:r>
          </a:p>
          <a:p>
            <a:pPr marL="342900" lvl="1" indent="-342900">
              <a:buFont typeface="Arial" panose="020B0604020202020204" pitchFamily="34" charset="0"/>
              <a:buChar char="•"/>
            </a:pPr>
            <a:r>
              <a:rPr lang="en-US" altLang="zh-CN" dirty="0"/>
              <a:t>Process advisor can help you u</a:t>
            </a:r>
            <a:r>
              <a:rPr lang="en-US" dirty="0"/>
              <a:t>nderstand the different ways that your users are completing a process.</a:t>
            </a:r>
          </a:p>
          <a:p>
            <a:pPr marL="342900" lvl="1" indent="-342900">
              <a:buFont typeface="Arial" panose="020B0604020202020204" pitchFamily="34" charset="0"/>
              <a:buChar char="•"/>
            </a:pPr>
            <a:r>
              <a:rPr lang="en-US" dirty="0"/>
              <a:t>With minimum setup, process advisor will map your process and give you insights on actions that are taking too long or have numerous variations.</a:t>
            </a:r>
          </a:p>
          <a:p>
            <a:pPr marL="342900" lvl="1" indent="-342900">
              <a:buFont typeface="Arial" panose="020B0604020202020204" pitchFamily="34" charset="0"/>
              <a:buChar char="•"/>
            </a:pPr>
            <a:r>
              <a:rPr lang="en-US" dirty="0"/>
              <a:t>By taking advantage of the process advisor capability in Power Automate, you can simplify your business processes and increase efficiency.</a:t>
            </a:r>
          </a:p>
        </p:txBody>
      </p:sp>
    </p:spTree>
    <p:extLst>
      <p:ext uri="{BB962C8B-B14F-4D97-AF65-F5344CB8AC3E}">
        <p14:creationId xmlns:p14="http://schemas.microsoft.com/office/powerpoint/2010/main" val="369149313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err="1">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923217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Create your first Power Automate for desktop flow</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21582" y="1456895"/>
            <a:ext cx="5351774" cy="4278093"/>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278094"/>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You have to train the flow by adding those actions:</a:t>
            </a:r>
          </a:p>
          <a:p>
            <a:pPr marL="342900" indent="-342900">
              <a:buFont typeface="Arial" panose="020B0604020202020204" pitchFamily="34" charset="0"/>
              <a:buChar char="•"/>
            </a:pPr>
            <a:r>
              <a:rPr lang="en-US" sz="2000" dirty="0"/>
              <a:t>To add actions to your flow, select the desired action and then drag it to the Main canvas.</a:t>
            </a:r>
          </a:p>
          <a:p>
            <a:pPr marL="342900" indent="-342900">
              <a:buFont typeface="Arial" panose="020B0604020202020204" pitchFamily="34" charset="0"/>
              <a:buChar char="•"/>
            </a:pPr>
            <a:r>
              <a:rPr lang="en-US" sz="2000" b="0" i="0" dirty="0">
                <a:solidFill>
                  <a:srgbClr val="171717"/>
                </a:solidFill>
                <a:effectLst/>
              </a:rPr>
              <a:t>In the following dialog box, specify the path to the application by entering the location manually</a:t>
            </a:r>
          </a:p>
          <a:p>
            <a:pPr marL="342900" indent="-342900">
              <a:buFont typeface="Arial" panose="020B0604020202020204" pitchFamily="34" charset="0"/>
              <a:buChar char="•"/>
            </a:pPr>
            <a:r>
              <a:rPr lang="en-US" sz="2000" dirty="0"/>
              <a:t>Leave the remaining fields as they are and then select Save.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400" dirty="0">
              <a:solidFill>
                <a:srgbClr val="171717"/>
              </a:solidFill>
              <a:latin typeface="+mj-lt"/>
            </a:endParaRPr>
          </a:p>
          <a:p>
            <a:pPr marL="342900" indent="-342900">
              <a:buFont typeface="Arial" panose="020B0604020202020204" pitchFamily="34" charset="0"/>
              <a:buChar char="•"/>
            </a:pPr>
            <a:endParaRPr lang="en-US" sz="2000" dirty="0">
              <a:solidFill>
                <a:srgbClr val="171717"/>
              </a:solidFill>
            </a:endParaRPr>
          </a:p>
        </p:txBody>
      </p:sp>
      <p:pic>
        <p:nvPicPr>
          <p:cNvPr id="4" name="Picture 3" descr="Screenshot of the Run application parameters with path higlighted and Save button.">
            <a:extLst>
              <a:ext uri="{FF2B5EF4-FFF2-40B4-BE49-F238E27FC236}">
                <a16:creationId xmlns:a16="http://schemas.microsoft.com/office/drawing/2014/main" id="{9B1C57C6-0B08-C379-F37A-DDA50B363225}"/>
              </a:ext>
            </a:extLst>
          </p:cNvPr>
          <p:cNvPicPr>
            <a:picLocks noChangeAspect="1"/>
          </p:cNvPicPr>
          <p:nvPr/>
        </p:nvPicPr>
        <p:blipFill>
          <a:blip r:embed="rId3"/>
          <a:stretch>
            <a:fillRect/>
          </a:stretch>
        </p:blipFill>
        <p:spPr>
          <a:xfrm>
            <a:off x="6934469" y="1669859"/>
            <a:ext cx="4404091" cy="3518282"/>
          </a:xfrm>
          <a:prstGeom prst="rect">
            <a:avLst/>
          </a:prstGeom>
        </p:spPr>
      </p:pic>
    </p:spTree>
    <p:extLst>
      <p:ext uri="{BB962C8B-B14F-4D97-AF65-F5344CB8AC3E}">
        <p14:creationId xmlns:p14="http://schemas.microsoft.com/office/powerpoint/2010/main" val="12093818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Record Power Automate for desktop actions</a:t>
            </a:r>
          </a:p>
        </p:txBody>
      </p:sp>
      <p:sp>
        <p:nvSpPr>
          <p:cNvPr id="3" name="Content Placeholder 2"/>
          <p:cNvSpPr>
            <a:spLocks noGrp="1"/>
          </p:cNvSpPr>
          <p:nvPr>
            <p:ph sz="quarter" idx="10"/>
          </p:nvPr>
        </p:nvSpPr>
        <p:spPr>
          <a:xfrm>
            <a:off x="419100" y="1456897"/>
            <a:ext cx="11340811" cy="3349635"/>
          </a:xfrm>
        </p:spPr>
        <p:txBody>
          <a:bodyPr/>
          <a:lstStyle/>
          <a:p>
            <a:r>
              <a:rPr lang="en-US" dirty="0"/>
              <a:t>The following are the steps to record Power Automate for desktop actions:</a:t>
            </a:r>
          </a:p>
          <a:p>
            <a:pPr marL="342900" lvl="1" indent="-342900">
              <a:buFont typeface="Arial" panose="020B0604020202020204" pitchFamily="34" charset="0"/>
              <a:buChar char="•"/>
            </a:pPr>
            <a:r>
              <a:rPr lang="en-US" dirty="0"/>
              <a:t>To begin recording your desktop actions, open the Contoso Invoicing app and the Desktop recorder in Power Automate. Select the Start recording button in Power Automate.</a:t>
            </a:r>
          </a:p>
          <a:p>
            <a:pPr marL="342900" lvl="1" indent="-342900">
              <a:buFont typeface="Arial" panose="020B0604020202020204" pitchFamily="34" charset="0"/>
              <a:buChar char="•"/>
            </a:pPr>
            <a:r>
              <a:rPr lang="en-US" dirty="0"/>
              <a:t>As you record, make sure that you go slowly and wait several seconds between actions.</a:t>
            </a:r>
          </a:p>
          <a:p>
            <a:pPr marL="342900" lvl="1" indent="-342900">
              <a:buFont typeface="Arial" panose="020B0604020202020204" pitchFamily="34" charset="0"/>
              <a:buChar char="•"/>
            </a:pPr>
            <a:r>
              <a:rPr lang="en-US" dirty="0"/>
              <a:t>In the Contoso Invoicing app, select Invoices and then create a new record by selecting the appropriate icon in the upper left.</a:t>
            </a:r>
          </a:p>
          <a:p>
            <a:pPr marL="342900" lvl="1" indent="-342900">
              <a:buFont typeface="Arial" panose="020B0604020202020204" pitchFamily="34" charset="0"/>
              <a:buChar char="•"/>
            </a:pPr>
            <a:r>
              <a:rPr lang="en-US" dirty="0"/>
              <a:t>When you're finished, select the Save icon to save your record.</a:t>
            </a:r>
          </a:p>
          <a:p>
            <a:pPr marL="342900" lvl="1" indent="-342900">
              <a:buFont typeface="Arial" panose="020B0604020202020204" pitchFamily="34" charset="0"/>
              <a:buChar char="•"/>
            </a:pPr>
            <a:r>
              <a:rPr lang="en-US" dirty="0"/>
              <a:t>Return to the recording, put it in Power Automate, and then select Finish.</a:t>
            </a:r>
          </a:p>
        </p:txBody>
      </p:sp>
    </p:spTree>
    <p:extLst>
      <p:ext uri="{BB962C8B-B14F-4D97-AF65-F5344CB8AC3E}">
        <p14:creationId xmlns:p14="http://schemas.microsoft.com/office/powerpoint/2010/main" val="1390811752"/>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Props1.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ed971524-76e7-40a8-a01a-f99956bd178c"/>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purl.org/dc/terms/"/>
    <ds:schemaRef ds:uri="b0e4521d-181b-4aee-b4a8-952b2bc14729"/>
    <ds:schemaRef ds:uri="http://purl.org/dc/dcmitype/"/>
    <ds:schemaRef ds:uri="http://schemas.openxmlformats.org/package/2006/metadata/core-properties"/>
    <ds:schemaRef ds:uri="http://schemas.microsoft.com/sharepoint/v3"/>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2321</TotalTime>
  <Words>6188</Words>
  <Application>Microsoft Office PowerPoint</Application>
  <PresentationFormat>Widescreen</PresentationFormat>
  <Paragraphs>578</Paragraphs>
  <Slides>78</Slides>
  <Notes>77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Segoe UI</vt:lpstr>
      <vt:lpstr>Segoe UI Light</vt:lpstr>
      <vt:lpstr>Segoe UI Semibold</vt:lpstr>
      <vt:lpstr>Wingdings</vt:lpstr>
      <vt:lpstr>Microsoft Power Platform Template</vt:lpstr>
      <vt:lpstr>Automate processes with Robotic Process Automation and Power Automate for desktop</vt:lpstr>
      <vt:lpstr>Module Agenda</vt:lpstr>
      <vt:lpstr>Lesson 1:Build your first Power Automate for desktop flow</vt:lpstr>
      <vt:lpstr>Introduction</vt:lpstr>
      <vt:lpstr>Set up the environment</vt:lpstr>
      <vt:lpstr>Explore Power Automate for desktop（1/2）</vt:lpstr>
      <vt:lpstr>Explore Power Automate for desktop（2/2）</vt:lpstr>
      <vt:lpstr>Create your first Power Automate for desktop flow</vt:lpstr>
      <vt:lpstr>Record Power Automate for desktop actions</vt:lpstr>
      <vt:lpstr>Edit and test recorded actions</vt:lpstr>
      <vt:lpstr>Check your knowledge</vt:lpstr>
      <vt:lpstr>Summary</vt:lpstr>
      <vt:lpstr>Lesson 2:Define input and output parameters in Power Automate</vt:lpstr>
      <vt:lpstr>Introduction</vt:lpstr>
      <vt:lpstr>Define an input variable</vt:lpstr>
      <vt:lpstr>Set input variables</vt:lpstr>
      <vt:lpstr>Define output variables(1/2)</vt:lpstr>
      <vt:lpstr>Define output variables(2/2)</vt:lpstr>
      <vt:lpstr>Add UI elements and test</vt:lpstr>
      <vt:lpstr>Check your knowledge</vt:lpstr>
      <vt:lpstr>Summary</vt:lpstr>
      <vt:lpstr>Lesson 3:Integrate desktop flows with Outlook connector in Power Automate for desktop</vt:lpstr>
      <vt:lpstr>Introduction</vt:lpstr>
      <vt:lpstr>Build a cloud flow that is triggered in Outlook</vt:lpstr>
      <vt:lpstr>Test your new flow</vt:lpstr>
      <vt:lpstr>Check your knowledge</vt:lpstr>
      <vt:lpstr>Summary</vt:lpstr>
      <vt:lpstr>Lesson 4:Connect a cloud flow to desktop flows in Power Automate for desktop</vt:lpstr>
      <vt:lpstr>Introduction</vt:lpstr>
      <vt:lpstr>Create a gateway connection</vt:lpstr>
      <vt:lpstr>Create a new cloud flow(1/2)</vt:lpstr>
      <vt:lpstr>Create a new cloud flow(2/2)</vt:lpstr>
      <vt:lpstr>Connect your cloud and desktop flows</vt:lpstr>
      <vt:lpstr>Test your new connection</vt:lpstr>
      <vt:lpstr>Check your knowledge</vt:lpstr>
      <vt:lpstr>Summary</vt:lpstr>
      <vt:lpstr>Lesson 5:Use AI Builder to process invoice forms in Power Automate</vt:lpstr>
      <vt:lpstr>Introduction</vt:lpstr>
      <vt:lpstr>Solution setup in Power Automate</vt:lpstr>
      <vt:lpstr>Create a form processing flow</vt:lpstr>
      <vt:lpstr>Add fields and collections of documents(1/2)</vt:lpstr>
      <vt:lpstr>Add fields and collections of documents(2/2)</vt:lpstr>
      <vt:lpstr>Analyze and train a model</vt:lpstr>
      <vt:lpstr>Integrate the model into a cloud flow(1/2)</vt:lpstr>
      <vt:lpstr>Integrate the model into a cloud flow(2/2)</vt:lpstr>
      <vt:lpstr>Check your knowledge</vt:lpstr>
      <vt:lpstr>Summary</vt:lpstr>
      <vt:lpstr>Lesson 6:Use the Teams connector in Power Automate</vt:lpstr>
      <vt:lpstr>Introduction</vt:lpstr>
      <vt:lpstr>Work from an existing solution in Power Automate</vt:lpstr>
      <vt:lpstr>Create an approval solution(1/2)</vt:lpstr>
      <vt:lpstr>Create an approval solution(2/2)</vt:lpstr>
      <vt:lpstr>Integrate with an existing desktop flow</vt:lpstr>
      <vt:lpstr>Build in communication with Outlook</vt:lpstr>
      <vt:lpstr>Test and run a flow</vt:lpstr>
      <vt:lpstr>Check your knowledge</vt:lpstr>
      <vt:lpstr>Summary</vt:lpstr>
      <vt:lpstr>Lesson 7:Run a Power Automate for desktop flow in unattended mode</vt:lpstr>
      <vt:lpstr>Introduction</vt:lpstr>
      <vt:lpstr>Set up an unattended desktop flow</vt:lpstr>
      <vt:lpstr>Create a new cloud flow that calls an existing flow in unattended mode(1/2)</vt:lpstr>
      <vt:lpstr>Create a new cloud flow that calls an existing flow in unattended mode(2/2)</vt:lpstr>
      <vt:lpstr>Perform a test run</vt:lpstr>
      <vt:lpstr>Best practices</vt:lpstr>
      <vt:lpstr>Check your knowledge</vt:lpstr>
      <vt:lpstr>Summary</vt:lpstr>
      <vt:lpstr>Lesson 8:Optimize your business process with process advisor</vt:lpstr>
      <vt:lpstr>Introduction</vt:lpstr>
      <vt:lpstr>Get familiar with process advisor(1/2)</vt:lpstr>
      <vt:lpstr>Get familiar with process advisor(2/2)</vt:lpstr>
      <vt:lpstr>Create your first recording</vt:lpstr>
      <vt:lpstr>Edit recordings and group actions</vt:lpstr>
      <vt:lpstr>Analyze recordings and interpret results(1/2)</vt:lpstr>
      <vt:lpstr>Analyze recordings and interpret results(2/2)</vt:lpstr>
      <vt:lpstr>Automation recommendations</vt:lpstr>
      <vt:lpstr>Check your knowledge</vt:lpstr>
      <vt:lpstr>Summary</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 processes with Robotic Process Automation and Power Automate for desktop</dc:title>
  <cp:lastModifiedBy>Jenkins</cp:lastModifiedBy>
  <cp:revision>1</cp:revision>
  <dcterms:created xsi:type="dcterms:W3CDTF">2020-04-30T00:33:59Z</dcterms:created>
  <dcterms:modified xsi:type="dcterms:W3CDTF">2022-12-02T01:09:10Z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